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6"/>
  </p:notesMasterIdLst>
  <p:sldIdLst>
    <p:sldId id="256" r:id="rId2"/>
    <p:sldId id="257" r:id="rId3"/>
    <p:sldId id="339" r:id="rId4"/>
    <p:sldId id="259" r:id="rId5"/>
    <p:sldId id="260" r:id="rId6"/>
    <p:sldId id="261" r:id="rId7"/>
    <p:sldId id="293" r:id="rId8"/>
    <p:sldId id="262" r:id="rId9"/>
    <p:sldId id="340" r:id="rId10"/>
    <p:sldId id="341" r:id="rId11"/>
    <p:sldId id="342" r:id="rId12"/>
    <p:sldId id="344" r:id="rId13"/>
    <p:sldId id="343" r:id="rId14"/>
    <p:sldId id="345" r:id="rId15"/>
    <p:sldId id="346" r:id="rId16"/>
    <p:sldId id="349" r:id="rId17"/>
    <p:sldId id="350" r:id="rId18"/>
    <p:sldId id="352" r:id="rId19"/>
    <p:sldId id="357" r:id="rId20"/>
    <p:sldId id="353" r:id="rId21"/>
    <p:sldId id="388" r:id="rId22"/>
    <p:sldId id="361" r:id="rId23"/>
    <p:sldId id="362" r:id="rId24"/>
    <p:sldId id="364" r:id="rId25"/>
    <p:sldId id="368" r:id="rId26"/>
    <p:sldId id="370" r:id="rId27"/>
    <p:sldId id="371" r:id="rId28"/>
    <p:sldId id="389" r:id="rId29"/>
    <p:sldId id="374" r:id="rId30"/>
    <p:sldId id="390" r:id="rId31"/>
    <p:sldId id="391" r:id="rId32"/>
    <p:sldId id="392" r:id="rId33"/>
    <p:sldId id="393" r:id="rId34"/>
    <p:sldId id="394" r:id="rId35"/>
    <p:sldId id="396" r:id="rId36"/>
    <p:sldId id="395" r:id="rId37"/>
    <p:sldId id="397" r:id="rId38"/>
    <p:sldId id="398" r:id="rId39"/>
    <p:sldId id="399" r:id="rId40"/>
    <p:sldId id="400" r:id="rId41"/>
    <p:sldId id="402" r:id="rId42"/>
    <p:sldId id="403" r:id="rId43"/>
    <p:sldId id="404" r:id="rId44"/>
    <p:sldId id="401" r:id="rId4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p:restoredTop sz="94674"/>
  </p:normalViewPr>
  <p:slideViewPr>
    <p:cSldViewPr snapToGrid="0" snapToObjects="1">
      <p:cViewPr varScale="1">
        <p:scale>
          <a:sx n="121" d="100"/>
          <a:sy n="121" d="100"/>
        </p:scale>
        <p:origin x="168" y="88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954538641"/>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79573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83720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413158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5434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518230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0608817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697784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1" name="Shape 2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1063178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7" name="Shape 2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79045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1" name="Shape 2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953941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436521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0590552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6725469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7654232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9" name="Shape 2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3072632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793919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559445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5898874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1" name="Shape 1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0701328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7" name="Shape 1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1260032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7" name="Shape 1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362974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3" name="Shape 1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019638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6950532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7" name="Shape 1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3465636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7" name="Shape 1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061541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3" name="Shape 2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796184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1" name="Shape 2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9266118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5" name="Shape 25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647471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1" name="Shape 2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0588767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5" name="Shape 25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8849341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3" name="Shape 2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718157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3" name="Shape 2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6102650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3" name="Shape 2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699546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905863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3" name="Shape 2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2759532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9" name="Shape 2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464735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7804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087011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753819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442622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564393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flipH="1">
            <a:off x="8246400" y="4245925"/>
            <a:ext cx="897600" cy="897600"/>
          </a:xfrm>
          <a:prstGeom prst="rtTriangle">
            <a:avLst/>
          </a:prstGeom>
          <a:solidFill>
            <a:schemeClr val="lt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flipH="1">
            <a:off x="8246400" y="4245875"/>
            <a:ext cx="897600" cy="897600"/>
          </a:xfrm>
          <a:prstGeom prst="round1Rect">
            <a:avLst>
              <a:gd name="adj" fmla="val 16667"/>
            </a:avLst>
          </a:prstGeom>
          <a:solidFill>
            <a:schemeClr val="lt1">
              <a:alpha val="68080"/>
            </a:schemeClr>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90525" y="1819275"/>
            <a:ext cx="8222100" cy="933600"/>
          </a:xfrm>
          <a:prstGeom prst="rect">
            <a:avLst/>
          </a:prstGeom>
        </p:spPr>
        <p:txBody>
          <a:bodyPr lIns="91425" tIns="91425" rIns="91425" bIns="91425" anchor="b"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13" name="Shape 13"/>
          <p:cNvSpPr txBox="1">
            <a:spLocks noGrp="1"/>
          </p:cNvSpPr>
          <p:nvPr>
            <p:ph type="subTitle" idx="1"/>
          </p:nvPr>
        </p:nvSpPr>
        <p:spPr>
          <a:xfrm>
            <a:off x="390525" y="2789130"/>
            <a:ext cx="8222100" cy="432900"/>
          </a:xfrm>
          <a:prstGeom prst="rect">
            <a:avLst/>
          </a:prstGeom>
        </p:spPr>
        <p:txBody>
          <a:bodyPr lIns="91425" tIns="91425" rIns="91425" bIns="91425" anchor="t" anchorCtr="0"/>
          <a:lstStyle>
            <a:lvl1pPr lvl="0">
              <a:lnSpc>
                <a:spcPct val="100000"/>
              </a:lnSpc>
              <a:spcBef>
                <a:spcPts val="0"/>
              </a:spcBef>
              <a:spcAft>
                <a:spcPts val="0"/>
              </a:spcAft>
              <a:buClr>
                <a:schemeClr val="lt1"/>
              </a:buClr>
              <a:buNone/>
              <a:defRPr>
                <a:solidFill>
                  <a:schemeClr val="lt1"/>
                </a:solidFill>
              </a:defRPr>
            </a:lvl1pPr>
            <a:lvl2pPr lvl="1">
              <a:lnSpc>
                <a:spcPct val="100000"/>
              </a:lnSpc>
              <a:spcBef>
                <a:spcPts val="0"/>
              </a:spcBef>
              <a:spcAft>
                <a:spcPts val="0"/>
              </a:spcAft>
              <a:buClr>
                <a:schemeClr val="lt1"/>
              </a:buClr>
              <a:buSzPct val="100000"/>
              <a:buNone/>
              <a:defRPr sz="1800">
                <a:solidFill>
                  <a:schemeClr val="lt1"/>
                </a:solidFill>
              </a:defRPr>
            </a:lvl2pPr>
            <a:lvl3pPr lvl="2">
              <a:lnSpc>
                <a:spcPct val="100000"/>
              </a:lnSpc>
              <a:spcBef>
                <a:spcPts val="0"/>
              </a:spcBef>
              <a:spcAft>
                <a:spcPts val="0"/>
              </a:spcAft>
              <a:buClr>
                <a:schemeClr val="lt1"/>
              </a:buClr>
              <a:buSzPct val="100000"/>
              <a:buNone/>
              <a:defRPr sz="1800">
                <a:solidFill>
                  <a:schemeClr val="lt1"/>
                </a:solidFill>
              </a:defRPr>
            </a:lvl3pPr>
            <a:lvl4pPr lvl="3">
              <a:lnSpc>
                <a:spcPct val="100000"/>
              </a:lnSpc>
              <a:spcBef>
                <a:spcPts val="0"/>
              </a:spcBef>
              <a:spcAft>
                <a:spcPts val="0"/>
              </a:spcAft>
              <a:buClr>
                <a:schemeClr val="lt1"/>
              </a:buClr>
              <a:buSzPct val="100000"/>
              <a:buNone/>
              <a:defRPr sz="1800">
                <a:solidFill>
                  <a:schemeClr val="lt1"/>
                </a:solidFill>
              </a:defRPr>
            </a:lvl4pPr>
            <a:lvl5pPr lvl="4">
              <a:lnSpc>
                <a:spcPct val="100000"/>
              </a:lnSpc>
              <a:spcBef>
                <a:spcPts val="0"/>
              </a:spcBef>
              <a:spcAft>
                <a:spcPts val="0"/>
              </a:spcAft>
              <a:buClr>
                <a:schemeClr val="lt1"/>
              </a:buClr>
              <a:buSzPct val="100000"/>
              <a:buNone/>
              <a:defRPr sz="1800">
                <a:solidFill>
                  <a:schemeClr val="lt1"/>
                </a:solidFill>
              </a:defRPr>
            </a:lvl5pPr>
            <a:lvl6pPr lvl="5">
              <a:lnSpc>
                <a:spcPct val="100000"/>
              </a:lnSpc>
              <a:spcBef>
                <a:spcPts val="0"/>
              </a:spcBef>
              <a:spcAft>
                <a:spcPts val="0"/>
              </a:spcAft>
              <a:buClr>
                <a:schemeClr val="lt1"/>
              </a:buClr>
              <a:buSzPct val="100000"/>
              <a:buNone/>
              <a:defRPr sz="1800">
                <a:solidFill>
                  <a:schemeClr val="lt1"/>
                </a:solidFill>
              </a:defRPr>
            </a:lvl6pPr>
            <a:lvl7pPr lvl="6">
              <a:lnSpc>
                <a:spcPct val="100000"/>
              </a:lnSpc>
              <a:spcBef>
                <a:spcPts val="0"/>
              </a:spcBef>
              <a:spcAft>
                <a:spcPts val="0"/>
              </a:spcAft>
              <a:buClr>
                <a:schemeClr val="lt1"/>
              </a:buClr>
              <a:buSzPct val="100000"/>
              <a:buNone/>
              <a:defRPr sz="1800">
                <a:solidFill>
                  <a:schemeClr val="lt1"/>
                </a:solidFill>
              </a:defRPr>
            </a:lvl7pPr>
            <a:lvl8pPr lvl="7">
              <a:lnSpc>
                <a:spcPct val="100000"/>
              </a:lnSpc>
              <a:spcBef>
                <a:spcPts val="0"/>
              </a:spcBef>
              <a:spcAft>
                <a:spcPts val="0"/>
              </a:spcAft>
              <a:buClr>
                <a:schemeClr val="lt1"/>
              </a:buClr>
              <a:buSzPct val="100000"/>
              <a:buNone/>
              <a:defRPr sz="1800">
                <a:solidFill>
                  <a:schemeClr val="lt1"/>
                </a:solidFill>
              </a:defRPr>
            </a:lvl8pPr>
            <a:lvl9pPr lvl="8">
              <a:lnSpc>
                <a:spcPct val="100000"/>
              </a:lnSpc>
              <a:spcBef>
                <a:spcPts val="0"/>
              </a:spcBef>
              <a:spcAft>
                <a:spcPts val="0"/>
              </a:spcAft>
              <a:buClr>
                <a:schemeClr val="lt1"/>
              </a:buClr>
              <a:buSzPct val="100000"/>
              <a:buNone/>
              <a:defRPr sz="1800">
                <a:solidFill>
                  <a:schemeClr val="lt1"/>
                </a:solidFill>
              </a:defRPr>
            </a:lvl9pPr>
          </a:lstStyle>
          <a:p>
            <a:endParaRPr/>
          </a:p>
        </p:txBody>
      </p:sp>
      <p:sp>
        <p:nvSpPr>
          <p:cNvPr id="14" name="Shape 14"/>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Shape 62"/>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p:nvPr/>
        </p:nvSpPr>
        <p:spPr>
          <a:xfrm rot="10800000" flipH="1">
            <a:off x="0" y="1686000"/>
            <a:ext cx="9144000" cy="3457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26" name="Shape 26"/>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471900" y="738725"/>
            <a:ext cx="8222100" cy="7677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471900" y="1919075"/>
            <a:ext cx="3999900" cy="27101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body" idx="2"/>
          </p:nvPr>
        </p:nvSpPr>
        <p:spPr>
          <a:xfrm>
            <a:off x="4694250" y="1919075"/>
            <a:ext cx="3999900" cy="27101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0" name="Shape 30"/>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extLst>
      <p:ext uri="{BB962C8B-B14F-4D97-AF65-F5344CB8AC3E}">
        <p14:creationId xmlns:p14="http://schemas.microsoft.com/office/powerpoint/2010/main" val="1041489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4767263"/>
            <a:ext cx="2057400" cy="273844"/>
          </a:xfrm>
          <a:prstGeom prst="rect">
            <a:avLst/>
          </a:prstGeom>
        </p:spPr>
        <p:txBody>
          <a:bodyPr lIns="68580" tIns="34290" rIns="68580" bIns="34290"/>
          <a:lstStyle/>
          <a:p>
            <a:fld id="{7A7E23D0-BD78-46B7-8B99-26DCC3E102AB}" type="datetimeFigureOut">
              <a:rPr lang="en-US" smtClean="0"/>
              <a:pPr/>
              <a:t>10/29/17</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6" name="Slide Number Placeholder 5"/>
          <p:cNvSpPr>
            <a:spLocks noGrp="1"/>
          </p:cNvSpPr>
          <p:nvPr>
            <p:ph type="sldNum" sz="quarter" idx="12"/>
          </p:nvPr>
        </p:nvSpPr>
        <p:spPr/>
        <p:txBody>
          <a:bodyPr/>
          <a:lstStyle/>
          <a:p>
            <a:fld id="{FF1131C6-A8EB-411B-B0F1-2FA8A347835B}" type="slidenum">
              <a:rPr lang="en-US" smtClean="0"/>
              <a:pPr/>
              <a:t>‹#›</a:t>
            </a:fld>
            <a:endParaRPr lang="en-US"/>
          </a:p>
        </p:txBody>
      </p:sp>
    </p:spTree>
    <p:extLst>
      <p:ext uri="{BB962C8B-B14F-4D97-AF65-F5344CB8AC3E}">
        <p14:creationId xmlns:p14="http://schemas.microsoft.com/office/powerpoint/2010/main" val="1488565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60950" y="2065350"/>
            <a:ext cx="8222100" cy="1012800"/>
          </a:xfrm>
          <a:prstGeom prst="rect">
            <a:avLst/>
          </a:prstGeom>
        </p:spPr>
        <p:txBody>
          <a:bodyPr lIns="91425" tIns="91425" rIns="91425" bIns="91425" anchor="ctr" anchorCtr="0"/>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a:endParaRPr/>
          </a:p>
        </p:txBody>
      </p:sp>
      <p:sp>
        <p:nvSpPr>
          <p:cNvPr id="17" name="Shape 17"/>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pPr lvl="0">
                <a:spcBef>
                  <a:spcPts val="0"/>
                </a:spcBef>
                <a:buNone/>
              </a:p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p:nvPr/>
        </p:nvSpPr>
        <p:spPr>
          <a:xfrm rot="10800000" flipH="1">
            <a:off x="0" y="1686000"/>
            <a:ext cx="9144000" cy="3457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20" name="Shape 20"/>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21" name="Shape 21"/>
          <p:cNvSpPr txBox="1">
            <a:spLocks noGrp="1"/>
          </p:cNvSpPr>
          <p:nvPr>
            <p:ph type="title"/>
          </p:nvPr>
        </p:nvSpPr>
        <p:spPr>
          <a:xfrm>
            <a:off x="471900" y="738725"/>
            <a:ext cx="8222100" cy="7677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471900" y="1919075"/>
            <a:ext cx="8222100" cy="2710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p:nvPr/>
        </p:nvSpPr>
        <p:spPr>
          <a:xfrm rot="10800000" flipH="1">
            <a:off x="0" y="656400"/>
            <a:ext cx="9144000" cy="44871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34" name="Shape 34"/>
          <p:cNvSpPr txBox="1">
            <a:spLocks noGrp="1"/>
          </p:cNvSpPr>
          <p:nvPr>
            <p:ph type="title"/>
          </p:nvPr>
        </p:nvSpPr>
        <p:spPr>
          <a:xfrm>
            <a:off x="98250" y="16350"/>
            <a:ext cx="8826600" cy="602700"/>
          </a:xfrm>
          <a:prstGeom prst="rect">
            <a:avLst/>
          </a:prstGeom>
        </p:spPr>
        <p:txBody>
          <a:bodyPr lIns="91425" tIns="91425" rIns="91425" bIns="91425" anchor="ctr"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endParaRPr/>
          </a:p>
        </p:txBody>
      </p:sp>
      <p:sp>
        <p:nvSpPr>
          <p:cNvPr id="35" name="Shape 35"/>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sp>
        <p:nvSpPr>
          <p:cNvPr id="37" name="Shape 37"/>
          <p:cNvSpPr txBox="1"/>
          <p:nvPr/>
        </p:nvSpPr>
        <p:spPr>
          <a:xfrm rot="10800000" flipH="1">
            <a:off x="3276600" y="25"/>
            <a:ext cx="5867400" cy="5143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8" name="Shape 38"/>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39" name="Shape 39"/>
          <p:cNvSpPr txBox="1">
            <a:spLocks noGrp="1"/>
          </p:cNvSpPr>
          <p:nvPr>
            <p:ph type="title"/>
          </p:nvPr>
        </p:nvSpPr>
        <p:spPr>
          <a:xfrm>
            <a:off x="226077" y="357800"/>
            <a:ext cx="2808000" cy="9534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226075" y="1465800"/>
            <a:ext cx="2808000" cy="3163500"/>
          </a:xfrm>
          <a:prstGeom prst="rect">
            <a:avLst/>
          </a:prstGeom>
        </p:spPr>
        <p:txBody>
          <a:bodyPr lIns="91425" tIns="91425" rIns="91425" bIns="91425" anchor="t" anchorCtr="0"/>
          <a:lstStyle>
            <a:lvl1pPr lvl="0">
              <a:spcBef>
                <a:spcPts val="0"/>
              </a:spcBef>
              <a:buClr>
                <a:schemeClr val="lt1"/>
              </a:buClr>
              <a:buSzPct val="100000"/>
              <a:defRPr sz="1200">
                <a:solidFill>
                  <a:schemeClr val="lt1"/>
                </a:solidFill>
              </a:defRPr>
            </a:lvl1pPr>
            <a:lvl2pPr lvl="1">
              <a:spcBef>
                <a:spcPts val="0"/>
              </a:spcBef>
              <a:buClr>
                <a:schemeClr val="lt1"/>
              </a:buClr>
              <a:buSzPct val="100000"/>
              <a:defRPr sz="1200">
                <a:solidFill>
                  <a:schemeClr val="lt1"/>
                </a:solidFill>
              </a:defRPr>
            </a:lvl2pPr>
            <a:lvl3pPr lvl="2">
              <a:spcBef>
                <a:spcPts val="0"/>
              </a:spcBef>
              <a:buClr>
                <a:schemeClr val="lt1"/>
              </a:buClr>
              <a:buSzPct val="100000"/>
              <a:defRPr sz="1200">
                <a:solidFill>
                  <a:schemeClr val="lt1"/>
                </a:solidFill>
              </a:defRPr>
            </a:lvl3pPr>
            <a:lvl4pPr lvl="3">
              <a:spcBef>
                <a:spcPts val="0"/>
              </a:spcBef>
              <a:buClr>
                <a:schemeClr val="lt1"/>
              </a:buClr>
              <a:buSzPct val="100000"/>
              <a:defRPr sz="1200">
                <a:solidFill>
                  <a:schemeClr val="lt1"/>
                </a:solidFill>
              </a:defRPr>
            </a:lvl4pPr>
            <a:lvl5pPr lvl="4">
              <a:spcBef>
                <a:spcPts val="0"/>
              </a:spcBef>
              <a:buClr>
                <a:schemeClr val="lt1"/>
              </a:buClr>
              <a:buSzPct val="100000"/>
              <a:defRPr sz="1200">
                <a:solidFill>
                  <a:schemeClr val="lt1"/>
                </a:solidFill>
              </a:defRPr>
            </a:lvl5pPr>
            <a:lvl6pPr lvl="5">
              <a:spcBef>
                <a:spcPts val="0"/>
              </a:spcBef>
              <a:buClr>
                <a:schemeClr val="lt1"/>
              </a:buClr>
              <a:buSzPct val="100000"/>
              <a:defRPr sz="1200">
                <a:solidFill>
                  <a:schemeClr val="lt1"/>
                </a:solidFill>
              </a:defRPr>
            </a:lvl6pPr>
            <a:lvl7pPr lvl="6">
              <a:spcBef>
                <a:spcPts val="0"/>
              </a:spcBef>
              <a:buClr>
                <a:schemeClr val="lt1"/>
              </a:buClr>
              <a:buSzPct val="100000"/>
              <a:defRPr sz="1200">
                <a:solidFill>
                  <a:schemeClr val="lt1"/>
                </a:solidFill>
              </a:defRPr>
            </a:lvl7pPr>
            <a:lvl8pPr lvl="7">
              <a:spcBef>
                <a:spcPts val="0"/>
              </a:spcBef>
              <a:buClr>
                <a:schemeClr val="lt1"/>
              </a:buClr>
              <a:buSzPct val="100000"/>
              <a:defRPr sz="1200">
                <a:solidFill>
                  <a:schemeClr val="lt1"/>
                </a:solidFill>
              </a:defRPr>
            </a:lvl8pPr>
            <a:lvl9pPr lvl="8">
              <a:spcBef>
                <a:spcPts val="0"/>
              </a:spcBef>
              <a:buClr>
                <a:schemeClr val="lt1"/>
              </a:buClr>
              <a:buSzPct val="100000"/>
              <a:defRPr sz="1200">
                <a:solidFill>
                  <a:schemeClr val="lt1"/>
                </a:solidFill>
              </a:defRPr>
            </a:lvl9pPr>
          </a:lstStyle>
          <a:p>
            <a:endParaRPr/>
          </a:p>
        </p:txBody>
      </p:sp>
      <p:sp>
        <p:nvSpPr>
          <p:cNvPr id="41" name="Shape 41"/>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Main poin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488250"/>
            <a:ext cx="6227100" cy="4090800"/>
          </a:xfrm>
          <a:prstGeom prst="rect">
            <a:avLst/>
          </a:prstGeom>
        </p:spPr>
        <p:txBody>
          <a:bodyPr lIns="91425" tIns="91425" rIns="91425" bIns="91425" anchor="ctr" anchorCtr="0"/>
          <a:lstStyle>
            <a:lvl1pPr lvl="0">
              <a:spcBef>
                <a:spcPts val="0"/>
              </a:spcBef>
              <a:buSzPct val="100000"/>
              <a:defRPr sz="6000"/>
            </a:lvl1pPr>
            <a:lvl2pPr lvl="1">
              <a:spcBef>
                <a:spcPts val="0"/>
              </a:spcBef>
              <a:buSzPct val="100000"/>
              <a:defRPr sz="6000"/>
            </a:lvl2pPr>
            <a:lvl3pPr lvl="2">
              <a:spcBef>
                <a:spcPts val="0"/>
              </a:spcBef>
              <a:buSzPct val="100000"/>
              <a:defRPr sz="6000"/>
            </a:lvl3pPr>
            <a:lvl4pPr lvl="3">
              <a:spcBef>
                <a:spcPts val="0"/>
              </a:spcBef>
              <a:buSzPct val="100000"/>
              <a:defRPr sz="6000"/>
            </a:lvl4pPr>
            <a:lvl5pPr lvl="4">
              <a:spcBef>
                <a:spcPts val="0"/>
              </a:spcBef>
              <a:buSzPct val="100000"/>
              <a:defRPr sz="6000"/>
            </a:lvl5pPr>
            <a:lvl6pPr lvl="5">
              <a:spcBef>
                <a:spcPts val="0"/>
              </a:spcBef>
              <a:buSzPct val="100000"/>
              <a:defRPr sz="6000"/>
            </a:lvl6pPr>
            <a:lvl7pPr lvl="6">
              <a:spcBef>
                <a:spcPts val="0"/>
              </a:spcBef>
              <a:buSzPct val="100000"/>
              <a:defRPr sz="6000"/>
            </a:lvl7pPr>
            <a:lvl8pPr lvl="7">
              <a:spcBef>
                <a:spcPts val="0"/>
              </a:spcBef>
              <a:buSzPct val="100000"/>
              <a:defRPr sz="6000"/>
            </a:lvl8pPr>
            <a:lvl9pPr lvl="8">
              <a:spcBef>
                <a:spcPts val="0"/>
              </a:spcBef>
              <a:buSzPct val="100000"/>
              <a:defRPr sz="6000"/>
            </a:lvl9pPr>
          </a:lstStyle>
          <a:p>
            <a:endParaRPr/>
          </a:p>
        </p:txBody>
      </p:sp>
      <p:sp>
        <p:nvSpPr>
          <p:cNvPr id="44" name="Shape 44"/>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pPr lvl="0">
                <a:spcBef>
                  <a:spcPts val="0"/>
                </a:spcBef>
                <a:buNone/>
              </a:pPr>
              <a:t>‹#›</a:t>
            </a:fld>
            <a:endParaRPr lang="en">
              <a:solidFill>
                <a:schemeClr val="lt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flipH="1">
            <a:off x="0" y="0"/>
            <a:ext cx="4572000" cy="5143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47" name="Shape 47"/>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48" name="Shape 48"/>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Clr>
                <a:schemeClr val="dk2"/>
              </a:buClr>
              <a:buSzPct val="100000"/>
              <a:defRPr sz="4200">
                <a:solidFill>
                  <a:schemeClr val="dk2"/>
                </a:solidFill>
              </a:defRPr>
            </a:lvl1pPr>
            <a:lvl2pPr lvl="1" algn="ctr">
              <a:spcBef>
                <a:spcPts val="0"/>
              </a:spcBef>
              <a:buClr>
                <a:schemeClr val="dk2"/>
              </a:buClr>
              <a:buSzPct val="100000"/>
              <a:defRPr sz="4200">
                <a:solidFill>
                  <a:schemeClr val="dk2"/>
                </a:solidFill>
              </a:defRPr>
            </a:lvl2pPr>
            <a:lvl3pPr lvl="2" algn="ctr">
              <a:spcBef>
                <a:spcPts val="0"/>
              </a:spcBef>
              <a:buClr>
                <a:schemeClr val="dk2"/>
              </a:buClr>
              <a:buSzPct val="100000"/>
              <a:defRPr sz="4200">
                <a:solidFill>
                  <a:schemeClr val="dk2"/>
                </a:solidFill>
              </a:defRPr>
            </a:lvl3pPr>
            <a:lvl4pPr lvl="3" algn="ctr">
              <a:spcBef>
                <a:spcPts val="0"/>
              </a:spcBef>
              <a:buClr>
                <a:schemeClr val="dk2"/>
              </a:buClr>
              <a:buSzPct val="100000"/>
              <a:defRPr sz="4200">
                <a:solidFill>
                  <a:schemeClr val="dk2"/>
                </a:solidFill>
              </a:defRPr>
            </a:lvl4pPr>
            <a:lvl5pPr lvl="4" algn="ctr">
              <a:spcBef>
                <a:spcPts val="0"/>
              </a:spcBef>
              <a:buClr>
                <a:schemeClr val="dk2"/>
              </a:buClr>
              <a:buSzPct val="100000"/>
              <a:defRPr sz="4200">
                <a:solidFill>
                  <a:schemeClr val="dk2"/>
                </a:solidFill>
              </a:defRPr>
            </a:lvl5pPr>
            <a:lvl6pPr lvl="5" algn="ctr">
              <a:spcBef>
                <a:spcPts val="0"/>
              </a:spcBef>
              <a:buClr>
                <a:schemeClr val="dk2"/>
              </a:buClr>
              <a:buSzPct val="100000"/>
              <a:defRPr sz="4200">
                <a:solidFill>
                  <a:schemeClr val="dk2"/>
                </a:solidFill>
              </a:defRPr>
            </a:lvl6pPr>
            <a:lvl7pPr lvl="6" algn="ctr">
              <a:spcBef>
                <a:spcPts val="0"/>
              </a:spcBef>
              <a:buClr>
                <a:schemeClr val="dk2"/>
              </a:buClr>
              <a:buSzPct val="100000"/>
              <a:defRPr sz="4200">
                <a:solidFill>
                  <a:schemeClr val="dk2"/>
                </a:solidFill>
              </a:defRPr>
            </a:lvl7pPr>
            <a:lvl8pPr lvl="7" algn="ctr">
              <a:spcBef>
                <a:spcPts val="0"/>
              </a:spcBef>
              <a:buClr>
                <a:schemeClr val="dk2"/>
              </a:buClr>
              <a:buSzPct val="100000"/>
              <a:defRPr sz="4200">
                <a:solidFill>
                  <a:schemeClr val="dk2"/>
                </a:solidFill>
              </a:defRPr>
            </a:lvl8pPr>
            <a:lvl9pPr lvl="8" algn="ctr">
              <a:spcBef>
                <a:spcPts val="0"/>
              </a:spcBef>
              <a:buClr>
                <a:schemeClr val="dk2"/>
              </a:buClr>
              <a:buSzPct val="100000"/>
              <a:defRPr sz="4200">
                <a:solidFill>
                  <a:schemeClr val="dk2"/>
                </a:solidFill>
              </a:defRPr>
            </a:lvl9pPr>
          </a:lstStyle>
          <a:p>
            <a:endParaRPr/>
          </a:p>
        </p:txBody>
      </p:sp>
      <p:sp>
        <p:nvSpPr>
          <p:cNvPr id="49" name="Shape 49"/>
          <p:cNvSpPr txBox="1">
            <a:spLocks noGrp="1"/>
          </p:cNvSpPr>
          <p:nvPr>
            <p:ph type="subTitle" idx="1"/>
          </p:nvPr>
        </p:nvSpPr>
        <p:spPr>
          <a:xfrm>
            <a:off x="265500" y="2779466"/>
            <a:ext cx="4045200" cy="1235099"/>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pPr lvl="0">
                <a:spcBef>
                  <a:spcPts val="0"/>
                </a:spcBef>
                <a:buNone/>
              </a:p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p:nvPr/>
        </p:nvSpPr>
        <p:spPr>
          <a:xfrm rot="10800000" flipH="1">
            <a:off x="0" y="0"/>
            <a:ext cx="9144000" cy="46959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55" name="Shape 55"/>
          <p:cNvSpPr txBox="1">
            <a:spLocks noGrp="1"/>
          </p:cNvSpPr>
          <p:nvPr>
            <p:ph type="body" idx="1"/>
          </p:nvPr>
        </p:nvSpPr>
        <p:spPr>
          <a:xfrm>
            <a:off x="57150" y="4696825"/>
            <a:ext cx="8382000" cy="446700"/>
          </a:xfrm>
          <a:prstGeom prst="rect">
            <a:avLst/>
          </a:prstGeom>
        </p:spPr>
        <p:txBody>
          <a:bodyPr lIns="91425" tIns="91425" rIns="91425" bIns="91425" anchor="ctr" anchorCtr="0"/>
          <a:lstStyle>
            <a:lvl1pPr lvl="0">
              <a:lnSpc>
                <a:spcPct val="100000"/>
              </a:lnSpc>
              <a:spcBef>
                <a:spcPts val="0"/>
              </a:spcBef>
              <a:spcAft>
                <a:spcPts val="0"/>
              </a:spcAft>
              <a:buClr>
                <a:schemeClr val="lt1"/>
              </a:buClr>
              <a:buSzPct val="100000"/>
              <a:buNone/>
              <a:defRPr sz="1200">
                <a:solidFill>
                  <a:schemeClr val="lt1"/>
                </a:solidFill>
              </a:defRPr>
            </a:lvl1pPr>
          </a:lstStyle>
          <a:p>
            <a:endParaRPr/>
          </a:p>
        </p:txBody>
      </p:sp>
      <p:sp>
        <p:nvSpPr>
          <p:cNvPr id="56" name="Shape 56"/>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pPr lvl="0">
                <a:spcBef>
                  <a:spcPts val="0"/>
                </a:spcBef>
                <a:buNone/>
              </a:p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ig number">
    <p:bg>
      <p:bgPr>
        <a:solidFill>
          <a:schemeClr val="accent4"/>
        </a:solidFill>
        <a:effectLst/>
      </p:bgPr>
    </p:bg>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75500" y="1258525"/>
            <a:ext cx="8222100" cy="1963500"/>
          </a:xfrm>
          <a:prstGeom prst="rect">
            <a:avLst/>
          </a:prstGeom>
        </p:spPr>
        <p:txBody>
          <a:bodyPr lIns="91425" tIns="91425" rIns="91425" bIns="91425" anchor="b" anchorCtr="0"/>
          <a:lstStyle>
            <a:lvl1pPr lvl="0" algn="ctr">
              <a:spcBef>
                <a:spcPts val="0"/>
              </a:spcBef>
              <a:buClr>
                <a:schemeClr val="dk2"/>
              </a:buClr>
              <a:buSzPct val="100000"/>
              <a:defRPr sz="12000">
                <a:solidFill>
                  <a:schemeClr val="dk2"/>
                </a:solidFill>
              </a:defRPr>
            </a:lvl1pPr>
            <a:lvl2pPr lvl="1" algn="ctr">
              <a:spcBef>
                <a:spcPts val="0"/>
              </a:spcBef>
              <a:buClr>
                <a:schemeClr val="dk2"/>
              </a:buClr>
              <a:buSzPct val="100000"/>
              <a:defRPr sz="12000">
                <a:solidFill>
                  <a:schemeClr val="dk2"/>
                </a:solidFill>
              </a:defRPr>
            </a:lvl2pPr>
            <a:lvl3pPr lvl="2" algn="ctr">
              <a:spcBef>
                <a:spcPts val="0"/>
              </a:spcBef>
              <a:buClr>
                <a:schemeClr val="dk2"/>
              </a:buClr>
              <a:buSzPct val="100000"/>
              <a:defRPr sz="12000">
                <a:solidFill>
                  <a:schemeClr val="dk2"/>
                </a:solidFill>
              </a:defRPr>
            </a:lvl3pPr>
            <a:lvl4pPr lvl="3" algn="ctr">
              <a:spcBef>
                <a:spcPts val="0"/>
              </a:spcBef>
              <a:buClr>
                <a:schemeClr val="dk2"/>
              </a:buClr>
              <a:buSzPct val="100000"/>
              <a:defRPr sz="12000">
                <a:solidFill>
                  <a:schemeClr val="dk2"/>
                </a:solidFill>
              </a:defRPr>
            </a:lvl4pPr>
            <a:lvl5pPr lvl="4" algn="ctr">
              <a:spcBef>
                <a:spcPts val="0"/>
              </a:spcBef>
              <a:buClr>
                <a:schemeClr val="dk2"/>
              </a:buClr>
              <a:buSzPct val="100000"/>
              <a:defRPr sz="12000">
                <a:solidFill>
                  <a:schemeClr val="dk2"/>
                </a:solidFill>
              </a:defRPr>
            </a:lvl5pPr>
            <a:lvl6pPr lvl="5" algn="ctr">
              <a:spcBef>
                <a:spcPts val="0"/>
              </a:spcBef>
              <a:buClr>
                <a:schemeClr val="dk2"/>
              </a:buClr>
              <a:buSzPct val="100000"/>
              <a:defRPr sz="12000">
                <a:solidFill>
                  <a:schemeClr val="dk2"/>
                </a:solidFill>
              </a:defRPr>
            </a:lvl6pPr>
            <a:lvl7pPr lvl="6" algn="ctr">
              <a:spcBef>
                <a:spcPts val="0"/>
              </a:spcBef>
              <a:buClr>
                <a:schemeClr val="dk2"/>
              </a:buClr>
              <a:buSzPct val="100000"/>
              <a:defRPr sz="12000">
                <a:solidFill>
                  <a:schemeClr val="dk2"/>
                </a:solidFill>
              </a:defRPr>
            </a:lvl7pPr>
            <a:lvl8pPr lvl="7" algn="ctr">
              <a:spcBef>
                <a:spcPts val="0"/>
              </a:spcBef>
              <a:buClr>
                <a:schemeClr val="dk2"/>
              </a:buClr>
              <a:buSzPct val="100000"/>
              <a:defRPr sz="12000">
                <a:solidFill>
                  <a:schemeClr val="dk2"/>
                </a:solidFill>
              </a:defRPr>
            </a:lvl8pPr>
            <a:lvl9pPr lvl="8" algn="ctr">
              <a:spcBef>
                <a:spcPts val="0"/>
              </a:spcBef>
              <a:buClr>
                <a:schemeClr val="dk2"/>
              </a:buClr>
              <a:buSzPct val="100000"/>
              <a:defRPr sz="12000">
                <a:solidFill>
                  <a:schemeClr val="dk2"/>
                </a:solidFill>
              </a:defRPr>
            </a:lvl9pPr>
          </a:lstStyle>
          <a:p>
            <a:endParaRPr/>
          </a:p>
        </p:txBody>
      </p:sp>
      <p:sp>
        <p:nvSpPr>
          <p:cNvPr id="59" name="Shape 59"/>
          <p:cNvSpPr txBox="1">
            <a:spLocks noGrp="1"/>
          </p:cNvSpPr>
          <p:nvPr>
            <p:ph type="body" idx="1"/>
          </p:nvPr>
        </p:nvSpPr>
        <p:spPr>
          <a:xfrm>
            <a:off x="475500" y="3304625"/>
            <a:ext cx="82221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60" name="Shape 60"/>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71900" y="738725"/>
            <a:ext cx="8222100" cy="767700"/>
          </a:xfrm>
          <a:prstGeom prst="rect">
            <a:avLst/>
          </a:prstGeom>
          <a:noFill/>
          <a:ln>
            <a:noFill/>
          </a:ln>
        </p:spPr>
        <p:txBody>
          <a:bodyPr lIns="91425" tIns="91425" rIns="91425" bIns="91425" anchor="b" anchorCtr="0"/>
          <a:lstStyle>
            <a:lvl1pPr lvl="0">
              <a:spcBef>
                <a:spcPts val="0"/>
              </a:spcBef>
              <a:buClr>
                <a:schemeClr val="lt1"/>
              </a:buClr>
              <a:buSzPct val="100000"/>
              <a:buFont typeface="Roboto"/>
              <a:buNone/>
              <a:defRPr sz="3200">
                <a:solidFill>
                  <a:schemeClr val="lt1"/>
                </a:solidFill>
                <a:latin typeface="Roboto"/>
                <a:ea typeface="Roboto"/>
                <a:cs typeface="Roboto"/>
                <a:sym typeface="Roboto"/>
              </a:defRPr>
            </a:lvl1pPr>
            <a:lvl2pPr lvl="1">
              <a:spcBef>
                <a:spcPts val="0"/>
              </a:spcBef>
              <a:buClr>
                <a:schemeClr val="lt1"/>
              </a:buClr>
              <a:buSzPct val="100000"/>
              <a:buFont typeface="Roboto"/>
              <a:buNone/>
              <a:defRPr sz="3200">
                <a:solidFill>
                  <a:schemeClr val="lt1"/>
                </a:solidFill>
                <a:latin typeface="Roboto"/>
                <a:ea typeface="Roboto"/>
                <a:cs typeface="Roboto"/>
                <a:sym typeface="Roboto"/>
              </a:defRPr>
            </a:lvl2pPr>
            <a:lvl3pPr lvl="2">
              <a:spcBef>
                <a:spcPts val="0"/>
              </a:spcBef>
              <a:buClr>
                <a:schemeClr val="lt1"/>
              </a:buClr>
              <a:buSzPct val="100000"/>
              <a:buFont typeface="Roboto"/>
              <a:buNone/>
              <a:defRPr sz="3200">
                <a:solidFill>
                  <a:schemeClr val="lt1"/>
                </a:solidFill>
                <a:latin typeface="Roboto"/>
                <a:ea typeface="Roboto"/>
                <a:cs typeface="Roboto"/>
                <a:sym typeface="Roboto"/>
              </a:defRPr>
            </a:lvl3pPr>
            <a:lvl4pPr lvl="3">
              <a:spcBef>
                <a:spcPts val="0"/>
              </a:spcBef>
              <a:buClr>
                <a:schemeClr val="lt1"/>
              </a:buClr>
              <a:buSzPct val="100000"/>
              <a:buFont typeface="Roboto"/>
              <a:buNone/>
              <a:defRPr sz="3200">
                <a:solidFill>
                  <a:schemeClr val="lt1"/>
                </a:solidFill>
                <a:latin typeface="Roboto"/>
                <a:ea typeface="Roboto"/>
                <a:cs typeface="Roboto"/>
                <a:sym typeface="Roboto"/>
              </a:defRPr>
            </a:lvl4pPr>
            <a:lvl5pPr lvl="4">
              <a:spcBef>
                <a:spcPts val="0"/>
              </a:spcBef>
              <a:buClr>
                <a:schemeClr val="lt1"/>
              </a:buClr>
              <a:buSzPct val="100000"/>
              <a:buFont typeface="Roboto"/>
              <a:buNone/>
              <a:defRPr sz="3200">
                <a:solidFill>
                  <a:schemeClr val="lt1"/>
                </a:solidFill>
                <a:latin typeface="Roboto"/>
                <a:ea typeface="Roboto"/>
                <a:cs typeface="Roboto"/>
                <a:sym typeface="Roboto"/>
              </a:defRPr>
            </a:lvl5pPr>
            <a:lvl6pPr lvl="5">
              <a:spcBef>
                <a:spcPts val="0"/>
              </a:spcBef>
              <a:buClr>
                <a:schemeClr val="lt1"/>
              </a:buClr>
              <a:buSzPct val="100000"/>
              <a:buFont typeface="Roboto"/>
              <a:buNone/>
              <a:defRPr sz="3200">
                <a:solidFill>
                  <a:schemeClr val="lt1"/>
                </a:solidFill>
                <a:latin typeface="Roboto"/>
                <a:ea typeface="Roboto"/>
                <a:cs typeface="Roboto"/>
                <a:sym typeface="Roboto"/>
              </a:defRPr>
            </a:lvl6pPr>
            <a:lvl7pPr lvl="6">
              <a:spcBef>
                <a:spcPts val="0"/>
              </a:spcBef>
              <a:buClr>
                <a:schemeClr val="lt1"/>
              </a:buClr>
              <a:buSzPct val="100000"/>
              <a:buFont typeface="Roboto"/>
              <a:buNone/>
              <a:defRPr sz="3200">
                <a:solidFill>
                  <a:schemeClr val="lt1"/>
                </a:solidFill>
                <a:latin typeface="Roboto"/>
                <a:ea typeface="Roboto"/>
                <a:cs typeface="Roboto"/>
                <a:sym typeface="Roboto"/>
              </a:defRPr>
            </a:lvl7pPr>
            <a:lvl8pPr lvl="7">
              <a:spcBef>
                <a:spcPts val="0"/>
              </a:spcBef>
              <a:buClr>
                <a:schemeClr val="lt1"/>
              </a:buClr>
              <a:buSzPct val="100000"/>
              <a:buFont typeface="Roboto"/>
              <a:buNone/>
              <a:defRPr sz="3200">
                <a:solidFill>
                  <a:schemeClr val="lt1"/>
                </a:solidFill>
                <a:latin typeface="Roboto"/>
                <a:ea typeface="Roboto"/>
                <a:cs typeface="Roboto"/>
                <a:sym typeface="Roboto"/>
              </a:defRPr>
            </a:lvl8pPr>
            <a:lvl9pPr lvl="8">
              <a:spcBef>
                <a:spcPts val="0"/>
              </a:spcBef>
              <a:buClr>
                <a:schemeClr val="lt1"/>
              </a:buClr>
              <a:buSzPct val="100000"/>
              <a:buFont typeface="Roboto"/>
              <a:buNone/>
              <a:defRPr sz="3200">
                <a:solidFill>
                  <a:schemeClr val="lt1"/>
                </a:solidFill>
                <a:latin typeface="Roboto"/>
                <a:ea typeface="Roboto"/>
                <a:cs typeface="Roboto"/>
                <a:sym typeface="Roboto"/>
              </a:defRPr>
            </a:lvl9pPr>
          </a:lstStyle>
          <a:p>
            <a:endParaRPr/>
          </a:p>
        </p:txBody>
      </p:sp>
      <p:sp>
        <p:nvSpPr>
          <p:cNvPr id="7" name="Shape 7"/>
          <p:cNvSpPr txBox="1">
            <a:spLocks noGrp="1"/>
          </p:cNvSpPr>
          <p:nvPr>
            <p:ph type="body" idx="1"/>
          </p:nvPr>
        </p:nvSpPr>
        <p:spPr>
          <a:xfrm>
            <a:off x="471900" y="1919075"/>
            <a:ext cx="8222100" cy="2710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buFont typeface="Roboto"/>
              <a:defRPr sz="1800">
                <a:solidFill>
                  <a:schemeClr val="lt2"/>
                </a:solidFill>
                <a:latin typeface="Roboto"/>
                <a:ea typeface="Roboto"/>
                <a:cs typeface="Roboto"/>
                <a:sym typeface="Roboto"/>
              </a:defRPr>
            </a:lvl1pPr>
            <a:lvl2pPr lvl="1">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2pPr>
            <a:lvl3pPr lvl="2">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3pPr>
            <a:lvl4pPr lvl="3">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4pPr>
            <a:lvl5pPr lvl="4">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5pPr>
            <a:lvl6pPr lvl="5">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6pPr>
            <a:lvl7pPr lvl="6">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7pPr>
            <a:lvl8pPr lvl="7">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8pPr>
            <a:lvl9pPr lvl="8">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523541" y="4695623"/>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latin typeface="Roboto"/>
                <a:ea typeface="Roboto"/>
                <a:cs typeface="Roboto"/>
                <a:sym typeface="Roboto"/>
              </a:rPr>
              <a:pPr lvl="0" algn="r">
                <a:spcBef>
                  <a:spcPts val="0"/>
                </a:spcBef>
                <a:buNone/>
              </a:pPr>
              <a:t>‹#›</a:t>
            </a:fld>
            <a:endParaRPr lang="en" sz="1000">
              <a:solidFill>
                <a:schemeClr val="lt2"/>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www.jverlin.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google.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www.khanacademy.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hyperlink" Target="https://www.khanacademy.org/computer-programming/spin-off-of-caribbean-travel-curaao/5471788675"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khanacademy.org/" TargetMode="External"/><Relationship Id="rId4" Type="http://schemas.openxmlformats.org/officeDocument/2006/relationships/hyperlink" Target="http://www.khanacademy.org/coaches" TargetMode="External"/><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png"/><Relationship Id="rId3" Type="http://schemas.openxmlformats.org/officeDocument/2006/relationships/image" Target="../media/image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ctrTitle"/>
          </p:nvPr>
        </p:nvSpPr>
        <p:spPr>
          <a:xfrm>
            <a:off x="390525" y="1819275"/>
            <a:ext cx="8222100" cy="933600"/>
          </a:xfrm>
          <a:prstGeom prst="rect">
            <a:avLst/>
          </a:prstGeom>
        </p:spPr>
        <p:txBody>
          <a:bodyPr lIns="91425" tIns="91425" rIns="91425" bIns="91425" anchor="b" anchorCtr="0">
            <a:noAutofit/>
          </a:bodyPr>
          <a:lstStyle/>
          <a:p>
            <a:pPr lvl="0">
              <a:spcBef>
                <a:spcPts val="0"/>
              </a:spcBef>
              <a:buNone/>
            </a:pPr>
            <a:r>
              <a:rPr lang="en"/>
              <a:t>Intro. To HTML and CSS</a:t>
            </a:r>
          </a:p>
        </p:txBody>
      </p:sp>
      <p:sp>
        <p:nvSpPr>
          <p:cNvPr id="68" name="Shape 68"/>
          <p:cNvSpPr txBox="1">
            <a:spLocks noGrp="1"/>
          </p:cNvSpPr>
          <p:nvPr>
            <p:ph type="subTitle" idx="1"/>
          </p:nvPr>
        </p:nvSpPr>
        <p:spPr>
          <a:xfrm>
            <a:off x="390525" y="2789126"/>
            <a:ext cx="8222100" cy="986999"/>
          </a:xfrm>
          <a:prstGeom prst="rect">
            <a:avLst/>
          </a:prstGeom>
        </p:spPr>
        <p:txBody>
          <a:bodyPr lIns="91425" tIns="91425" rIns="91425" bIns="91425" anchor="t" anchorCtr="0">
            <a:noAutofit/>
          </a:bodyPr>
          <a:lstStyle/>
          <a:p>
            <a:pPr lvl="0">
              <a:spcBef>
                <a:spcPts val="0"/>
              </a:spcBef>
              <a:buNone/>
            </a:pPr>
            <a:r>
              <a:rPr lang="en" dirty="0"/>
              <a:t>J. Verlin</a:t>
            </a:r>
          </a:p>
          <a:p>
            <a:pPr lvl="0">
              <a:spcBef>
                <a:spcPts val="0"/>
              </a:spcBef>
              <a:buNone/>
            </a:pPr>
            <a:r>
              <a:rPr lang="en-US" dirty="0" smtClean="0"/>
              <a:t>Computer Science</a:t>
            </a:r>
            <a:endParaRPr lang="en" dirty="0"/>
          </a:p>
          <a:p>
            <a:pPr lvl="0">
              <a:spcBef>
                <a:spcPts val="0"/>
              </a:spcBef>
              <a:buNone/>
            </a:pPr>
            <a:r>
              <a:rPr lang="en-US" dirty="0" smtClean="0"/>
              <a:t>September 7 </a:t>
            </a:r>
            <a:r>
              <a:rPr lang="mr-IN" dirty="0" smtClean="0"/>
              <a:t>–</a:t>
            </a:r>
            <a:r>
              <a:rPr lang="en-US" dirty="0" smtClean="0"/>
              <a:t> </a:t>
            </a:r>
            <a:r>
              <a:rPr lang="en-US" dirty="0" smtClean="0"/>
              <a:t>November 9,</a:t>
            </a:r>
            <a:r>
              <a:rPr lang="en" dirty="0" smtClean="0"/>
              <a:t> </a:t>
            </a:r>
            <a:r>
              <a:rPr lang="en" dirty="0" smtClean="0"/>
              <a:t>201</a:t>
            </a:r>
            <a:r>
              <a:rPr lang="en-US" dirty="0" smtClean="0"/>
              <a:t>7</a:t>
            </a:r>
            <a:endParaRPr lang="en" dirty="0"/>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 dirty="0"/>
              <a:t>Do Now: </a:t>
            </a:r>
            <a:r>
              <a:rPr lang="en-US" dirty="0"/>
              <a:t>September </a:t>
            </a:r>
            <a:r>
              <a:rPr lang="en-US" dirty="0" smtClean="0"/>
              <a:t>13-14</a:t>
            </a:r>
            <a:r>
              <a:rPr lang="en" dirty="0" smtClean="0"/>
              <a:t>, 201</a:t>
            </a:r>
            <a:r>
              <a:rPr lang="en-US" dirty="0" smtClean="0"/>
              <a:t>7</a:t>
            </a:r>
            <a:endParaRPr lang="en" dirty="0"/>
          </a:p>
        </p:txBody>
      </p:sp>
      <p:sp>
        <p:nvSpPr>
          <p:cNvPr id="74" name="Shape 74"/>
          <p:cNvSpPr txBox="1">
            <a:spLocks noGrp="1"/>
          </p:cNvSpPr>
          <p:nvPr>
            <p:ph type="body" idx="1"/>
          </p:nvPr>
        </p:nvSpPr>
        <p:spPr>
          <a:xfrm>
            <a:off x="471900" y="1919075"/>
            <a:ext cx="8222100" cy="3040684"/>
          </a:xfrm>
          <a:prstGeom prst="rect">
            <a:avLst/>
          </a:prstGeom>
        </p:spPr>
        <p:txBody>
          <a:bodyPr lIns="91425" tIns="91425" rIns="91425" bIns="91425" anchor="t" anchorCtr="0">
            <a:noAutofit/>
          </a:bodyPr>
          <a:lstStyle/>
          <a:p>
            <a:pPr marL="342900" lvl="0" indent="-342900">
              <a:spcAft>
                <a:spcPts val="400"/>
              </a:spcAft>
              <a:buFont typeface="+mj-lt"/>
              <a:buAutoNum type="arabicPeriod"/>
            </a:pPr>
            <a:r>
              <a:rPr lang="en-US" dirty="0"/>
              <a:t>Browse out to </a:t>
            </a:r>
            <a:r>
              <a:rPr lang="en-US" u="sng" dirty="0">
                <a:hlinkClick r:id="rId3"/>
              </a:rPr>
              <a:t>http://www.jverlin.com</a:t>
            </a:r>
            <a:r>
              <a:rPr lang="en-US" dirty="0"/>
              <a:t>.</a:t>
            </a:r>
          </a:p>
          <a:p>
            <a:pPr marL="342900" lvl="0" indent="-342900">
              <a:spcAft>
                <a:spcPts val="400"/>
              </a:spcAft>
              <a:buFont typeface="+mj-lt"/>
              <a:buAutoNum type="arabicPeriod"/>
            </a:pPr>
            <a:r>
              <a:rPr lang="en-US" dirty="0"/>
              <a:t>Click on the “My CV” link.</a:t>
            </a:r>
          </a:p>
          <a:p>
            <a:pPr marL="342900" lvl="0" indent="-342900">
              <a:spcAft>
                <a:spcPts val="400"/>
              </a:spcAft>
              <a:buFont typeface="+mj-lt"/>
              <a:buAutoNum type="arabicPeriod"/>
            </a:pPr>
            <a:r>
              <a:rPr lang="en-US" dirty="0"/>
              <a:t>Highlight the entire resume.</a:t>
            </a:r>
          </a:p>
          <a:p>
            <a:pPr marL="342900" lvl="0" indent="-342900">
              <a:spcAft>
                <a:spcPts val="400"/>
              </a:spcAft>
              <a:buFont typeface="+mj-lt"/>
              <a:buAutoNum type="arabicPeriod"/>
            </a:pPr>
            <a:r>
              <a:rPr lang="en-US" u="sng" dirty="0"/>
              <a:t>Right</a:t>
            </a:r>
            <a:r>
              <a:rPr lang="en-US" dirty="0"/>
              <a:t> click and select the Copy command.</a:t>
            </a:r>
          </a:p>
          <a:p>
            <a:pPr marL="342900" lvl="0" indent="-342900">
              <a:spcAft>
                <a:spcPts val="400"/>
              </a:spcAft>
              <a:buFont typeface="+mj-lt"/>
              <a:buAutoNum type="arabicPeriod"/>
            </a:pPr>
            <a:r>
              <a:rPr lang="en-US" dirty="0"/>
              <a:t>Create a new page on your Google site “My Resume”</a:t>
            </a:r>
          </a:p>
          <a:p>
            <a:pPr marL="342900" lvl="0" indent="-342900">
              <a:spcAft>
                <a:spcPts val="400"/>
              </a:spcAft>
              <a:buFont typeface="+mj-lt"/>
              <a:buAutoNum type="arabicPeriod"/>
            </a:pPr>
            <a:r>
              <a:rPr lang="en-US" u="sng" dirty="0"/>
              <a:t>Right</a:t>
            </a:r>
            <a:r>
              <a:rPr lang="en-US" dirty="0"/>
              <a:t> click on the page and select the Paste command.</a:t>
            </a:r>
          </a:p>
          <a:p>
            <a:pPr marL="342900" lvl="0" indent="-342900">
              <a:spcBef>
                <a:spcPts val="0"/>
              </a:spcBef>
              <a:buFont typeface="+mj-lt"/>
              <a:buAutoNum type="arabicPeriod"/>
            </a:pPr>
            <a:endParaRPr lang="en" dirty="0"/>
          </a:p>
        </p:txBody>
      </p:sp>
    </p:spTree>
    <p:extLst>
      <p:ext uri="{BB962C8B-B14F-4D97-AF65-F5344CB8AC3E}">
        <p14:creationId xmlns:p14="http://schemas.microsoft.com/office/powerpoint/2010/main" val="1114995301"/>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US" dirty="0"/>
              <a:t>September </a:t>
            </a:r>
            <a:r>
              <a:rPr lang="en-US" dirty="0" smtClean="0"/>
              <a:t>13-18</a:t>
            </a:r>
            <a:r>
              <a:rPr lang="en" dirty="0" smtClean="0"/>
              <a:t>, 201</a:t>
            </a:r>
            <a:r>
              <a:rPr lang="en-US" dirty="0" smtClean="0"/>
              <a:t>7</a:t>
            </a:r>
            <a:r>
              <a:rPr lang="en" dirty="0" smtClean="0"/>
              <a:t>: </a:t>
            </a:r>
            <a:r>
              <a:rPr lang="en-US" dirty="0"/>
              <a:t>Resumes</a:t>
            </a:r>
            <a:endParaRPr lang="en" dirty="0"/>
          </a:p>
        </p:txBody>
      </p:sp>
      <p:sp>
        <p:nvSpPr>
          <p:cNvPr id="104" name="Shape 104"/>
          <p:cNvSpPr txBox="1">
            <a:spLocks noGrp="1"/>
          </p:cNvSpPr>
          <p:nvPr>
            <p:ph type="body" idx="1"/>
          </p:nvPr>
        </p:nvSpPr>
        <p:spPr>
          <a:xfrm>
            <a:off x="471900" y="1919075"/>
            <a:ext cx="8222100" cy="3109800"/>
          </a:xfrm>
          <a:prstGeom prst="rect">
            <a:avLst/>
          </a:prstGeom>
        </p:spPr>
        <p:txBody>
          <a:bodyPr lIns="91425" tIns="91425" rIns="91425" bIns="91425" anchor="t" anchorCtr="0">
            <a:noAutofit/>
          </a:bodyPr>
          <a:lstStyle/>
          <a:p>
            <a:pPr lvl="0" rtl="0">
              <a:spcBef>
                <a:spcPts val="0"/>
              </a:spcBef>
              <a:spcAft>
                <a:spcPts val="400"/>
              </a:spcAft>
              <a:buNone/>
            </a:pPr>
            <a:r>
              <a:rPr lang="en" dirty="0"/>
              <a:t>Objective:</a:t>
            </a:r>
            <a:r>
              <a:rPr lang="en-US" dirty="0"/>
              <a:t> the students will be able to write a resume in order to establish a presence on the internet.</a:t>
            </a:r>
          </a:p>
          <a:p>
            <a:pPr lvl="0" rtl="0">
              <a:spcBef>
                <a:spcPts val="0"/>
              </a:spcBef>
              <a:spcAft>
                <a:spcPts val="400"/>
              </a:spcAft>
              <a:buNone/>
            </a:pPr>
            <a:r>
              <a:rPr lang="en-US" dirty="0"/>
              <a:t>Direct Instruction: templates and formatting</a:t>
            </a:r>
          </a:p>
          <a:p>
            <a:pPr lvl="0" rtl="0">
              <a:spcBef>
                <a:spcPts val="0"/>
              </a:spcBef>
              <a:spcAft>
                <a:spcPts val="400"/>
              </a:spcAft>
              <a:buNone/>
            </a:pPr>
            <a:r>
              <a:rPr lang="en-US" dirty="0"/>
              <a:t>Independent Practice: edit the resume to suit your needs (30 classwork points)</a:t>
            </a:r>
          </a:p>
          <a:p>
            <a:pPr marL="912813" lvl="0" indent="-342900" rtl="0">
              <a:spcBef>
                <a:spcPts val="0"/>
              </a:spcBef>
              <a:spcAft>
                <a:spcPts val="400"/>
              </a:spcAft>
              <a:buFont typeface="+mj-lt"/>
              <a:buAutoNum type="arabicPeriod"/>
            </a:pPr>
            <a:r>
              <a:rPr lang="en-US" dirty="0"/>
              <a:t>Take out the sections which don’t apply.</a:t>
            </a:r>
          </a:p>
          <a:p>
            <a:pPr marL="912813" lvl="0" indent="-342900" rtl="0">
              <a:spcBef>
                <a:spcPts val="0"/>
              </a:spcBef>
              <a:spcAft>
                <a:spcPts val="400"/>
              </a:spcAft>
              <a:buFont typeface="+mj-lt"/>
              <a:buAutoNum type="arabicPeriod"/>
            </a:pPr>
            <a:r>
              <a:rPr lang="en-US" dirty="0"/>
              <a:t>Change those that do as appropriate.</a:t>
            </a:r>
            <a:endParaRPr lang="en" dirty="0"/>
          </a:p>
        </p:txBody>
      </p:sp>
    </p:spTree>
    <p:extLst>
      <p:ext uri="{BB962C8B-B14F-4D97-AF65-F5344CB8AC3E}">
        <p14:creationId xmlns:p14="http://schemas.microsoft.com/office/powerpoint/2010/main" val="146794224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US" dirty="0"/>
              <a:t>September </a:t>
            </a:r>
            <a:r>
              <a:rPr lang="en-US" dirty="0" smtClean="0"/>
              <a:t>13 and 18</a:t>
            </a:r>
            <a:r>
              <a:rPr lang="en" dirty="0" smtClean="0"/>
              <a:t>, 201</a:t>
            </a:r>
            <a:r>
              <a:rPr lang="en-US" dirty="0" smtClean="0"/>
              <a:t>7</a:t>
            </a:r>
            <a:r>
              <a:rPr lang="en" dirty="0" smtClean="0"/>
              <a:t>: </a:t>
            </a:r>
            <a:r>
              <a:rPr lang="en" dirty="0"/>
              <a:t>Images and Lists</a:t>
            </a:r>
          </a:p>
        </p:txBody>
      </p:sp>
      <p:sp>
        <p:nvSpPr>
          <p:cNvPr id="125" name="Shape 125"/>
          <p:cNvSpPr txBox="1">
            <a:spLocks noGrp="1"/>
          </p:cNvSpPr>
          <p:nvPr>
            <p:ph type="body" idx="1"/>
          </p:nvPr>
        </p:nvSpPr>
        <p:spPr>
          <a:xfrm>
            <a:off x="471900" y="1766675"/>
            <a:ext cx="8222100" cy="3376800"/>
          </a:xfrm>
          <a:prstGeom prst="rect">
            <a:avLst/>
          </a:prstGeom>
        </p:spPr>
        <p:txBody>
          <a:bodyPr lIns="91425" tIns="91425" rIns="91425" bIns="91425" anchor="t" anchorCtr="0">
            <a:noAutofit/>
          </a:bodyPr>
          <a:lstStyle/>
          <a:p>
            <a:pPr lvl="0">
              <a:lnSpc>
                <a:spcPct val="100000"/>
              </a:lnSpc>
              <a:spcBef>
                <a:spcPts val="0"/>
              </a:spcBef>
              <a:spcAft>
                <a:spcPts val="1000"/>
              </a:spcAft>
              <a:buNone/>
            </a:pPr>
            <a:r>
              <a:rPr lang="en" b="1" dirty="0"/>
              <a:t>Objective: the students will be able to insert images in HTML documents in order to create a web page.</a:t>
            </a:r>
          </a:p>
          <a:p>
            <a:pPr marL="457200" lvl="0" indent="-228600" rtl="0">
              <a:lnSpc>
                <a:spcPct val="100000"/>
              </a:lnSpc>
              <a:spcBef>
                <a:spcPts val="0"/>
              </a:spcBef>
              <a:spcAft>
                <a:spcPts val="1000"/>
              </a:spcAft>
            </a:pPr>
            <a:r>
              <a:rPr lang="en" dirty="0"/>
              <a:t>Direct Instruction: titles, image sources (&lt;img&gt; tags) and attributes</a:t>
            </a:r>
          </a:p>
          <a:p>
            <a:pPr marL="457200" lvl="0" indent="-228600" rtl="0">
              <a:lnSpc>
                <a:spcPct val="100000"/>
              </a:lnSpc>
              <a:spcBef>
                <a:spcPts val="0"/>
              </a:spcBef>
              <a:spcAft>
                <a:spcPts val="1000"/>
              </a:spcAft>
            </a:pPr>
            <a:r>
              <a:rPr lang="en" dirty="0"/>
              <a:t>Guided Practice: creating a page with an image (250x250) and a bulleted list</a:t>
            </a:r>
          </a:p>
          <a:p>
            <a:pPr marL="457200" lvl="0" indent="-228600">
              <a:lnSpc>
                <a:spcPct val="100000"/>
              </a:lnSpc>
              <a:spcBef>
                <a:spcPts val="0"/>
              </a:spcBef>
              <a:spcAft>
                <a:spcPts val="1000"/>
              </a:spcAft>
            </a:pPr>
            <a:r>
              <a:rPr lang="en-US" dirty="0" smtClean="0"/>
              <a:t>Independent Practice: load the resume page with the title at the top which you created in class last week.  Use the &lt;</a:t>
            </a:r>
            <a:r>
              <a:rPr lang="en-US" dirty="0" err="1" smtClean="0"/>
              <a:t>br</a:t>
            </a:r>
            <a:r>
              <a:rPr lang="en-US" dirty="0" smtClean="0"/>
              <a:t>&gt; tag to create 3 line breaks immediately after the zip code in the title.  Create the first major heading “EDUCATION:” in boldface type.  Then create a 2 or 3-item bulleted list containing the elementary, middle and high schools you attended along with date ranges in parenthesis.  Finally, add an image from the image library 250x250 pixels.</a:t>
            </a:r>
            <a:endParaRPr lang="en" dirty="0"/>
          </a:p>
        </p:txBody>
      </p:sp>
    </p:spTree>
    <p:extLst>
      <p:ext uri="{BB962C8B-B14F-4D97-AF65-F5344CB8AC3E}">
        <p14:creationId xmlns:p14="http://schemas.microsoft.com/office/powerpoint/2010/main" val="1861018311"/>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a:t>September </a:t>
            </a:r>
            <a:r>
              <a:rPr lang="en-US" dirty="0" smtClean="0"/>
              <a:t>19, </a:t>
            </a:r>
            <a:r>
              <a:rPr lang="en" dirty="0" smtClean="0"/>
              <a:t>201</a:t>
            </a:r>
            <a:r>
              <a:rPr lang="en-US" dirty="0" smtClean="0"/>
              <a:t>7</a:t>
            </a:r>
            <a:endParaRPr lang="en" dirty="0"/>
          </a:p>
        </p:txBody>
      </p:sp>
      <p:sp>
        <p:nvSpPr>
          <p:cNvPr id="116" name="Shape 116"/>
          <p:cNvSpPr txBox="1">
            <a:spLocks noGrp="1"/>
          </p:cNvSpPr>
          <p:nvPr>
            <p:ph type="body" idx="1"/>
          </p:nvPr>
        </p:nvSpPr>
        <p:spPr>
          <a:xfrm>
            <a:off x="471900" y="1919075"/>
            <a:ext cx="8222100" cy="762000"/>
          </a:xfrm>
          <a:prstGeom prst="rect">
            <a:avLst/>
          </a:prstGeom>
        </p:spPr>
        <p:txBody>
          <a:bodyPr lIns="91425" tIns="91425" rIns="91425" bIns="91425" anchor="t" anchorCtr="0">
            <a:noAutofit/>
          </a:bodyPr>
          <a:lstStyle/>
          <a:p>
            <a:pPr lvl="0" rtl="0">
              <a:spcBef>
                <a:spcPts val="0"/>
              </a:spcBef>
              <a:buNone/>
            </a:pPr>
            <a:r>
              <a:rPr lang="en" dirty="0"/>
              <a:t>Open the 5-item bullet list you did for homework in a web browser.  Also copy the following tags to your notebooks and leave 2 spaces between each:</a:t>
            </a:r>
          </a:p>
          <a:p>
            <a:pPr lvl="0" rtl="0">
              <a:spcBef>
                <a:spcPts val="0"/>
              </a:spcBef>
              <a:buNone/>
            </a:pPr>
            <a:endParaRPr dirty="0"/>
          </a:p>
        </p:txBody>
      </p:sp>
      <p:sp>
        <p:nvSpPr>
          <p:cNvPr id="117" name="Shape 117"/>
          <p:cNvSpPr txBox="1">
            <a:spLocks noGrp="1"/>
          </p:cNvSpPr>
          <p:nvPr>
            <p:ph type="body" idx="1"/>
          </p:nvPr>
        </p:nvSpPr>
        <p:spPr>
          <a:xfrm>
            <a:off x="471900" y="2681075"/>
            <a:ext cx="2528400" cy="2453700"/>
          </a:xfrm>
          <a:prstGeom prst="rect">
            <a:avLst/>
          </a:prstGeom>
        </p:spPr>
        <p:txBody>
          <a:bodyPr lIns="91425" tIns="91425" rIns="91425" bIns="91425" anchor="t" anchorCtr="0">
            <a:noAutofit/>
          </a:bodyPr>
          <a:lstStyle/>
          <a:p>
            <a:pPr marL="457200" lvl="0" indent="-228600" rtl="0">
              <a:lnSpc>
                <a:spcPct val="100000"/>
              </a:lnSpc>
              <a:spcBef>
                <a:spcPts val="0"/>
              </a:spcBef>
              <a:spcAft>
                <a:spcPts val="1000"/>
              </a:spcAft>
            </a:pPr>
            <a:r>
              <a:rPr lang="en" dirty="0"/>
              <a:t>&lt;!DOCTYPE html&gt;</a:t>
            </a:r>
          </a:p>
          <a:p>
            <a:pPr marL="457200" lvl="0" indent="-228600" rtl="0">
              <a:lnSpc>
                <a:spcPct val="100000"/>
              </a:lnSpc>
              <a:spcBef>
                <a:spcPts val="0"/>
              </a:spcBef>
              <a:spcAft>
                <a:spcPts val="1000"/>
              </a:spcAft>
            </a:pPr>
            <a:r>
              <a:rPr lang="en" dirty="0"/>
              <a:t>&lt;html&gt; &lt;/html&gt;</a:t>
            </a:r>
          </a:p>
          <a:p>
            <a:pPr marL="457200" lvl="0" indent="-228600" rtl="0">
              <a:lnSpc>
                <a:spcPct val="100000"/>
              </a:lnSpc>
              <a:spcBef>
                <a:spcPts val="0"/>
              </a:spcBef>
              <a:spcAft>
                <a:spcPts val="1000"/>
              </a:spcAft>
            </a:pPr>
            <a:r>
              <a:rPr lang="en" dirty="0"/>
              <a:t>&lt;head&gt; &lt;/head&gt;</a:t>
            </a:r>
          </a:p>
          <a:p>
            <a:pPr marL="457200" lvl="0" indent="-228600" rtl="0">
              <a:lnSpc>
                <a:spcPct val="100000"/>
              </a:lnSpc>
              <a:spcBef>
                <a:spcPts val="0"/>
              </a:spcBef>
              <a:spcAft>
                <a:spcPts val="1000"/>
              </a:spcAft>
            </a:pPr>
            <a:r>
              <a:rPr lang="en" dirty="0"/>
              <a:t>&lt;body&gt; &lt;/body&gt;</a:t>
            </a:r>
          </a:p>
          <a:p>
            <a:pPr marL="457200" lvl="0" indent="-228600" rtl="0">
              <a:lnSpc>
                <a:spcPct val="100000"/>
              </a:lnSpc>
              <a:spcBef>
                <a:spcPts val="0"/>
              </a:spcBef>
              <a:spcAft>
                <a:spcPts val="1000"/>
              </a:spcAft>
            </a:pPr>
            <a:r>
              <a:rPr lang="en" dirty="0"/>
              <a:t>&lt;h1&gt;...&lt;/h6&gt;</a:t>
            </a:r>
          </a:p>
          <a:p>
            <a:pPr marL="457200" lvl="0" indent="-228600" rtl="0">
              <a:lnSpc>
                <a:spcPct val="100000"/>
              </a:lnSpc>
              <a:spcBef>
                <a:spcPts val="0"/>
              </a:spcBef>
              <a:spcAft>
                <a:spcPts val="1000"/>
              </a:spcAft>
            </a:pPr>
            <a:r>
              <a:rPr lang="en" dirty="0"/>
              <a:t>&lt;p&gt; &lt;/p&gt;</a:t>
            </a:r>
          </a:p>
          <a:p>
            <a:pPr lvl="0" rtl="0">
              <a:spcBef>
                <a:spcPts val="0"/>
              </a:spcBef>
              <a:buNone/>
            </a:pPr>
            <a:endParaRPr dirty="0"/>
          </a:p>
        </p:txBody>
      </p:sp>
      <p:sp>
        <p:nvSpPr>
          <p:cNvPr id="118" name="Shape 118"/>
          <p:cNvSpPr txBox="1">
            <a:spLocks noGrp="1"/>
          </p:cNvSpPr>
          <p:nvPr>
            <p:ph type="body" idx="1"/>
          </p:nvPr>
        </p:nvSpPr>
        <p:spPr>
          <a:xfrm>
            <a:off x="3443700" y="2681075"/>
            <a:ext cx="2172900" cy="2453700"/>
          </a:xfrm>
          <a:prstGeom prst="rect">
            <a:avLst/>
          </a:prstGeom>
        </p:spPr>
        <p:txBody>
          <a:bodyPr lIns="91425" tIns="91425" rIns="91425" bIns="91425" anchor="t" anchorCtr="0">
            <a:noAutofit/>
          </a:bodyPr>
          <a:lstStyle/>
          <a:p>
            <a:pPr marL="457200" lvl="0" indent="-228600" rtl="0">
              <a:lnSpc>
                <a:spcPct val="100000"/>
              </a:lnSpc>
              <a:spcBef>
                <a:spcPts val="0"/>
              </a:spcBef>
              <a:spcAft>
                <a:spcPts val="1000"/>
              </a:spcAft>
            </a:pPr>
            <a:r>
              <a:rPr lang="en" dirty="0"/>
              <a:t>&lt;br&gt;</a:t>
            </a:r>
          </a:p>
          <a:p>
            <a:pPr marL="457200" lvl="0" indent="-228600" rtl="0">
              <a:lnSpc>
                <a:spcPct val="100000"/>
              </a:lnSpc>
              <a:spcBef>
                <a:spcPts val="0"/>
              </a:spcBef>
              <a:spcAft>
                <a:spcPts val="1000"/>
              </a:spcAft>
            </a:pPr>
            <a:r>
              <a:rPr lang="en" dirty="0"/>
              <a:t>&lt;ol&gt; &lt;/ol&gt;</a:t>
            </a:r>
          </a:p>
          <a:p>
            <a:pPr marL="457200" lvl="0" indent="-228600" rtl="0">
              <a:lnSpc>
                <a:spcPct val="100000"/>
              </a:lnSpc>
              <a:spcBef>
                <a:spcPts val="0"/>
              </a:spcBef>
              <a:spcAft>
                <a:spcPts val="1000"/>
              </a:spcAft>
            </a:pPr>
            <a:r>
              <a:rPr lang="en" dirty="0"/>
              <a:t>&lt;ul&gt; &lt;/ul&gt;</a:t>
            </a:r>
          </a:p>
          <a:p>
            <a:pPr marL="457200" lvl="0" indent="-228600" rtl="0">
              <a:lnSpc>
                <a:spcPct val="100000"/>
              </a:lnSpc>
              <a:spcBef>
                <a:spcPts val="0"/>
              </a:spcBef>
              <a:spcAft>
                <a:spcPts val="1000"/>
              </a:spcAft>
            </a:pPr>
            <a:r>
              <a:rPr lang="en" dirty="0"/>
              <a:t>&lt;li&gt; &lt;/li&gt;</a:t>
            </a:r>
          </a:p>
          <a:p>
            <a:pPr marL="457200" lvl="0" indent="-228600" rtl="0">
              <a:lnSpc>
                <a:spcPct val="100000"/>
              </a:lnSpc>
              <a:spcBef>
                <a:spcPts val="0"/>
              </a:spcBef>
              <a:spcAft>
                <a:spcPts val="1000"/>
              </a:spcAft>
            </a:pPr>
            <a:r>
              <a:rPr lang="en" dirty="0"/>
              <a:t>&lt;title&gt; &lt;/title&gt;</a:t>
            </a:r>
          </a:p>
          <a:p>
            <a:pPr lvl="0" rtl="0">
              <a:spcBef>
                <a:spcPts val="0"/>
              </a:spcBef>
              <a:buNone/>
            </a:pPr>
            <a:endParaRPr dirty="0"/>
          </a:p>
        </p:txBody>
      </p:sp>
      <p:sp>
        <p:nvSpPr>
          <p:cNvPr id="119" name="Shape 119"/>
          <p:cNvSpPr txBox="1">
            <a:spLocks noGrp="1"/>
          </p:cNvSpPr>
          <p:nvPr>
            <p:ph type="body" idx="1"/>
          </p:nvPr>
        </p:nvSpPr>
        <p:spPr>
          <a:xfrm>
            <a:off x="6110700" y="2681075"/>
            <a:ext cx="2172900" cy="2453700"/>
          </a:xfrm>
          <a:prstGeom prst="rect">
            <a:avLst/>
          </a:prstGeom>
        </p:spPr>
        <p:txBody>
          <a:bodyPr lIns="91425" tIns="91425" rIns="91425" bIns="91425" anchor="t" anchorCtr="0">
            <a:noAutofit/>
          </a:bodyPr>
          <a:lstStyle/>
          <a:p>
            <a:pPr marL="457200" lvl="0" indent="-228600" rtl="0">
              <a:lnSpc>
                <a:spcPct val="100000"/>
              </a:lnSpc>
              <a:spcBef>
                <a:spcPts val="0"/>
              </a:spcBef>
              <a:spcAft>
                <a:spcPts val="1000"/>
              </a:spcAft>
            </a:pPr>
            <a:r>
              <a:rPr lang="en" dirty="0"/>
              <a:t>&lt;img src&gt;</a:t>
            </a:r>
          </a:p>
          <a:p>
            <a:pPr marL="914400" lvl="1" indent="-228600" rtl="0">
              <a:lnSpc>
                <a:spcPct val="100000"/>
              </a:lnSpc>
              <a:spcBef>
                <a:spcPts val="0"/>
              </a:spcBef>
              <a:spcAft>
                <a:spcPts val="1000"/>
              </a:spcAft>
            </a:pPr>
            <a:r>
              <a:rPr lang="en" dirty="0"/>
              <a:t>&lt;height&gt;</a:t>
            </a:r>
          </a:p>
          <a:p>
            <a:pPr marL="914400" lvl="1" indent="-228600" rtl="0">
              <a:lnSpc>
                <a:spcPct val="100000"/>
              </a:lnSpc>
              <a:spcBef>
                <a:spcPts val="0"/>
              </a:spcBef>
              <a:spcAft>
                <a:spcPts val="1000"/>
              </a:spcAft>
            </a:pPr>
            <a:r>
              <a:rPr lang="en" dirty="0"/>
              <a:t>&lt;width&gt;</a:t>
            </a:r>
          </a:p>
          <a:p>
            <a:pPr lvl="0" rtl="0">
              <a:spcBef>
                <a:spcPts val="0"/>
              </a:spcBef>
              <a:buNone/>
            </a:pPr>
            <a:endParaRPr dirty="0"/>
          </a:p>
        </p:txBody>
      </p:sp>
    </p:spTree>
    <p:extLst>
      <p:ext uri="{BB962C8B-B14F-4D97-AF65-F5344CB8AC3E}">
        <p14:creationId xmlns:p14="http://schemas.microsoft.com/office/powerpoint/2010/main" val="192774463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a:t>September </a:t>
            </a:r>
            <a:r>
              <a:rPr lang="en-US" dirty="0" smtClean="0"/>
              <a:t>19 and 20</a:t>
            </a:r>
            <a:r>
              <a:rPr lang="en" dirty="0" smtClean="0"/>
              <a:t>, 201</a:t>
            </a:r>
            <a:r>
              <a:rPr lang="en-US" dirty="0" smtClean="0"/>
              <a:t>7</a:t>
            </a:r>
            <a:endParaRPr lang="en" dirty="0"/>
          </a:p>
        </p:txBody>
      </p:sp>
      <p:sp>
        <p:nvSpPr>
          <p:cNvPr id="131" name="Shape 131"/>
          <p:cNvSpPr txBox="1">
            <a:spLocks noGrp="1"/>
          </p:cNvSpPr>
          <p:nvPr>
            <p:ph type="body" idx="1"/>
          </p:nvPr>
        </p:nvSpPr>
        <p:spPr>
          <a:xfrm>
            <a:off x="471900" y="1919075"/>
            <a:ext cx="8222100" cy="2451000"/>
          </a:xfrm>
          <a:prstGeom prst="rect">
            <a:avLst/>
          </a:prstGeom>
        </p:spPr>
        <p:txBody>
          <a:bodyPr lIns="91425" tIns="91425" rIns="91425" bIns="91425" anchor="t" anchorCtr="0">
            <a:noAutofit/>
          </a:bodyPr>
          <a:lstStyle/>
          <a:p>
            <a:pPr lvl="0" rtl="0">
              <a:spcBef>
                <a:spcPts val="0"/>
              </a:spcBef>
              <a:buNone/>
            </a:pPr>
            <a:r>
              <a:rPr lang="en" dirty="0"/>
              <a:t>Log into Khan Academy and on a scrap sheet of paper, list 3 of your favorite cities.</a:t>
            </a:r>
            <a:endParaRPr lang="en-US" dirty="0"/>
          </a:p>
          <a:p>
            <a:pPr lvl="0" rtl="0">
              <a:spcBef>
                <a:spcPts val="0"/>
              </a:spcBef>
              <a:buNone/>
            </a:pPr>
            <a:r>
              <a:rPr lang="en-US" dirty="0"/>
              <a:t>For our next project, we will create an HTML page consisting of a travel itinerary to those cities.  Project requirements will be explained shortly.</a:t>
            </a:r>
            <a:endParaRPr lang="en" dirty="0"/>
          </a:p>
        </p:txBody>
      </p:sp>
    </p:spTree>
    <p:extLst>
      <p:ext uri="{BB962C8B-B14F-4D97-AF65-F5344CB8AC3E}">
        <p14:creationId xmlns:p14="http://schemas.microsoft.com/office/powerpoint/2010/main" val="693360335"/>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US" dirty="0"/>
              <a:t>September</a:t>
            </a:r>
            <a:r>
              <a:rPr lang="en" dirty="0"/>
              <a:t> </a:t>
            </a:r>
            <a:r>
              <a:rPr lang="en-US" dirty="0" smtClean="0"/>
              <a:t>19 and 20</a:t>
            </a:r>
            <a:r>
              <a:rPr lang="en" dirty="0" smtClean="0"/>
              <a:t>, 201</a:t>
            </a:r>
            <a:r>
              <a:rPr lang="en-US" dirty="0" smtClean="0"/>
              <a:t>7</a:t>
            </a:r>
            <a:r>
              <a:rPr lang="en" dirty="0" smtClean="0"/>
              <a:t>: </a:t>
            </a:r>
            <a:r>
              <a:rPr lang="en" dirty="0"/>
              <a:t>HTML Page Project</a:t>
            </a:r>
          </a:p>
        </p:txBody>
      </p:sp>
      <p:sp>
        <p:nvSpPr>
          <p:cNvPr id="149" name="Shape 149"/>
          <p:cNvSpPr txBox="1">
            <a:spLocks noGrp="1"/>
          </p:cNvSpPr>
          <p:nvPr>
            <p:ph type="body" idx="1"/>
          </p:nvPr>
        </p:nvSpPr>
        <p:spPr>
          <a:xfrm>
            <a:off x="471900" y="1919075"/>
            <a:ext cx="8222100" cy="3139500"/>
          </a:xfrm>
          <a:prstGeom prst="rect">
            <a:avLst/>
          </a:prstGeom>
        </p:spPr>
        <p:txBody>
          <a:bodyPr lIns="91425" tIns="91425" rIns="91425" bIns="91425" anchor="t" anchorCtr="0">
            <a:noAutofit/>
          </a:bodyPr>
          <a:lstStyle/>
          <a:p>
            <a:pPr lvl="0" rtl="0">
              <a:lnSpc>
                <a:spcPct val="100000"/>
              </a:lnSpc>
              <a:spcBef>
                <a:spcPts val="0"/>
              </a:spcBef>
              <a:buNone/>
            </a:pPr>
            <a:r>
              <a:rPr lang="en" b="1" dirty="0"/>
              <a:t>Objective: the students will be able to insert images in HTML documents in order to create a web page of a travel itinerary.</a:t>
            </a:r>
          </a:p>
          <a:p>
            <a:pPr marL="514350" lvl="0" indent="-285750" rtl="0">
              <a:lnSpc>
                <a:spcPct val="100000"/>
              </a:lnSpc>
              <a:spcBef>
                <a:spcPts val="0"/>
              </a:spcBef>
              <a:spcAft>
                <a:spcPts val="400"/>
              </a:spcAft>
              <a:buFont typeface="Wingdings" charset="2"/>
              <a:buChar char="u"/>
            </a:pPr>
            <a:r>
              <a:rPr lang="en" dirty="0"/>
              <a:t>Project Requirements</a:t>
            </a:r>
            <a:r>
              <a:rPr lang="en-US" dirty="0"/>
              <a:t>:</a:t>
            </a:r>
            <a:endParaRPr lang="en" dirty="0"/>
          </a:p>
          <a:p>
            <a:pPr marL="971550" lvl="1" indent="-285750" rtl="0">
              <a:lnSpc>
                <a:spcPct val="100000"/>
              </a:lnSpc>
              <a:spcBef>
                <a:spcPts val="0"/>
              </a:spcBef>
              <a:spcAft>
                <a:spcPts val="400"/>
              </a:spcAft>
              <a:buFont typeface="Arial"/>
              <a:buChar char="•"/>
            </a:pPr>
            <a:r>
              <a:rPr lang="en" dirty="0"/>
              <a:t>Page title using the &lt;h1&gt; tag</a:t>
            </a:r>
          </a:p>
          <a:p>
            <a:pPr marL="971550" lvl="1" indent="-285750" rtl="0">
              <a:lnSpc>
                <a:spcPct val="100000"/>
              </a:lnSpc>
              <a:spcBef>
                <a:spcPts val="0"/>
              </a:spcBef>
              <a:spcAft>
                <a:spcPts val="400"/>
              </a:spcAft>
              <a:buFont typeface="Arial"/>
              <a:buChar char="•"/>
            </a:pPr>
            <a:r>
              <a:rPr lang="en-US" dirty="0"/>
              <a:t>3</a:t>
            </a:r>
            <a:r>
              <a:rPr lang="en" dirty="0" smtClean="0"/>
              <a:t> </a:t>
            </a:r>
            <a:r>
              <a:rPr lang="en" dirty="0"/>
              <a:t>images of your favorite cities (250 pixels x 250 pixels each)</a:t>
            </a:r>
          </a:p>
          <a:p>
            <a:pPr marL="971550" lvl="1" indent="-285750" rtl="0">
              <a:lnSpc>
                <a:spcPct val="100000"/>
              </a:lnSpc>
              <a:spcBef>
                <a:spcPts val="0"/>
              </a:spcBef>
              <a:spcAft>
                <a:spcPts val="400"/>
              </a:spcAft>
              <a:buFont typeface="Arial"/>
              <a:buChar char="•"/>
            </a:pPr>
            <a:r>
              <a:rPr lang="en" dirty="0"/>
              <a:t>Titles for each city using the &lt;h3&gt; tag</a:t>
            </a:r>
          </a:p>
          <a:p>
            <a:pPr marL="971550" lvl="1" indent="-285750" rtl="0">
              <a:lnSpc>
                <a:spcPct val="100000"/>
              </a:lnSpc>
              <a:spcBef>
                <a:spcPts val="0"/>
              </a:spcBef>
              <a:spcAft>
                <a:spcPts val="400"/>
              </a:spcAft>
              <a:buFont typeface="Arial"/>
              <a:buChar char="•"/>
            </a:pPr>
            <a:r>
              <a:rPr lang="en" dirty="0"/>
              <a:t>1 bulleted list containing at least </a:t>
            </a:r>
            <a:r>
              <a:rPr lang="en-US" dirty="0" smtClean="0"/>
              <a:t>2</a:t>
            </a:r>
            <a:r>
              <a:rPr lang="en" dirty="0" smtClean="0"/>
              <a:t> </a:t>
            </a:r>
            <a:r>
              <a:rPr lang="en" dirty="0"/>
              <a:t>geographical facts</a:t>
            </a:r>
          </a:p>
          <a:p>
            <a:pPr marL="971550" lvl="1" indent="-285750" rtl="0">
              <a:lnSpc>
                <a:spcPct val="100000"/>
              </a:lnSpc>
              <a:spcBef>
                <a:spcPts val="0"/>
              </a:spcBef>
              <a:spcAft>
                <a:spcPts val="400"/>
              </a:spcAft>
              <a:buFont typeface="Arial"/>
              <a:buChar char="•"/>
            </a:pPr>
            <a:r>
              <a:rPr lang="en" dirty="0"/>
              <a:t>1 ordered list containing at least </a:t>
            </a:r>
            <a:r>
              <a:rPr lang="en-US" dirty="0" smtClean="0"/>
              <a:t>2</a:t>
            </a:r>
            <a:r>
              <a:rPr lang="en" dirty="0" smtClean="0"/>
              <a:t> </a:t>
            </a:r>
            <a:r>
              <a:rPr lang="en" dirty="0"/>
              <a:t>places of interest</a:t>
            </a:r>
          </a:p>
          <a:p>
            <a:pPr marL="971550" lvl="1" indent="-285750" rtl="0">
              <a:lnSpc>
                <a:spcPct val="100000"/>
              </a:lnSpc>
              <a:spcBef>
                <a:spcPts val="0"/>
              </a:spcBef>
              <a:spcAft>
                <a:spcPts val="400"/>
              </a:spcAft>
              <a:buFont typeface="Arial"/>
              <a:buChar char="•"/>
            </a:pPr>
            <a:r>
              <a:rPr lang="en" dirty="0"/>
              <a:t>1 </a:t>
            </a:r>
            <a:r>
              <a:rPr lang="en-US" dirty="0" smtClean="0"/>
              <a:t>3</a:t>
            </a:r>
            <a:r>
              <a:rPr lang="en" dirty="0" smtClean="0"/>
              <a:t>-sentence </a:t>
            </a:r>
            <a:r>
              <a:rPr lang="en" dirty="0"/>
              <a:t>paragraph describing why these cities are great places to visit.</a:t>
            </a:r>
          </a:p>
          <a:p>
            <a:pPr marL="514350" lvl="0" indent="-285750" rtl="0">
              <a:lnSpc>
                <a:spcPct val="100000"/>
              </a:lnSpc>
              <a:spcBef>
                <a:spcPts val="0"/>
              </a:spcBef>
              <a:spcAft>
                <a:spcPts val="400"/>
              </a:spcAft>
              <a:buFont typeface="Wingdings" charset="2"/>
              <a:buChar char="u"/>
            </a:pPr>
            <a:r>
              <a:rPr lang="en" dirty="0"/>
              <a:t>Due Date: </a:t>
            </a:r>
            <a:r>
              <a:rPr lang="en-US" dirty="0"/>
              <a:t>end of class September </a:t>
            </a:r>
            <a:r>
              <a:rPr lang="en-US" dirty="0" smtClean="0"/>
              <a:t>20</a:t>
            </a:r>
            <a:r>
              <a:rPr lang="en" dirty="0" smtClean="0"/>
              <a:t> (</a:t>
            </a:r>
            <a:r>
              <a:rPr lang="en-US" dirty="0" smtClean="0"/>
              <a:t>3</a:t>
            </a:r>
            <a:r>
              <a:rPr lang="en" dirty="0" smtClean="0"/>
              <a:t>0 </a:t>
            </a:r>
            <a:r>
              <a:rPr lang="en" dirty="0"/>
              <a:t>project points)</a:t>
            </a:r>
          </a:p>
        </p:txBody>
      </p:sp>
    </p:spTree>
    <p:extLst>
      <p:ext uri="{BB962C8B-B14F-4D97-AF65-F5344CB8AC3E}">
        <p14:creationId xmlns:p14="http://schemas.microsoft.com/office/powerpoint/2010/main" val="1829881067"/>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a:t>September </a:t>
            </a:r>
            <a:r>
              <a:rPr lang="en-US" dirty="0" smtClean="0"/>
              <a:t>25 and 26</a:t>
            </a:r>
            <a:r>
              <a:rPr lang="en" dirty="0" smtClean="0"/>
              <a:t>, 201</a:t>
            </a:r>
            <a:r>
              <a:rPr lang="en-US" dirty="0" smtClean="0"/>
              <a:t>7</a:t>
            </a:r>
            <a:endParaRPr lang="en" dirty="0"/>
          </a:p>
        </p:txBody>
      </p:sp>
      <p:sp>
        <p:nvSpPr>
          <p:cNvPr id="204" name="Shape 204"/>
          <p:cNvSpPr txBox="1">
            <a:spLocks noGrp="1"/>
          </p:cNvSpPr>
          <p:nvPr>
            <p:ph type="body" idx="1"/>
          </p:nvPr>
        </p:nvSpPr>
        <p:spPr>
          <a:xfrm>
            <a:off x="471900" y="1919075"/>
            <a:ext cx="8222100" cy="2704800"/>
          </a:xfrm>
          <a:prstGeom prst="rect">
            <a:avLst/>
          </a:prstGeom>
        </p:spPr>
        <p:txBody>
          <a:bodyPr lIns="91425" tIns="91425" rIns="91425" bIns="91425" anchor="t" anchorCtr="0">
            <a:noAutofit/>
          </a:bodyPr>
          <a:lstStyle/>
          <a:p>
            <a:pPr lvl="0" rtl="0">
              <a:spcBef>
                <a:spcPts val="0"/>
              </a:spcBef>
              <a:buNone/>
            </a:pPr>
            <a:r>
              <a:rPr lang="en" dirty="0" smtClean="0"/>
              <a:t>Make </a:t>
            </a:r>
            <a:r>
              <a:rPr lang="en" dirty="0"/>
              <a:t>a list of months September through June.  Next to each month, write your favorite movie</a:t>
            </a:r>
            <a:r>
              <a:rPr lang="en" dirty="0" smtClean="0"/>
              <a:t>.</a:t>
            </a:r>
            <a:endParaRPr lang="en-US" dirty="0"/>
          </a:p>
        </p:txBody>
      </p:sp>
    </p:spTree>
    <p:extLst>
      <p:ext uri="{BB962C8B-B14F-4D97-AF65-F5344CB8AC3E}">
        <p14:creationId xmlns:p14="http://schemas.microsoft.com/office/powerpoint/2010/main" val="1089843181"/>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US" dirty="0"/>
              <a:t>September </a:t>
            </a:r>
            <a:r>
              <a:rPr lang="en-US" dirty="0" smtClean="0"/>
              <a:t>25 and 26</a:t>
            </a:r>
            <a:r>
              <a:rPr lang="en" dirty="0" smtClean="0"/>
              <a:t>, 201</a:t>
            </a:r>
            <a:r>
              <a:rPr lang="en-US" dirty="0" smtClean="0"/>
              <a:t>7</a:t>
            </a:r>
            <a:r>
              <a:rPr lang="en" dirty="0" smtClean="0"/>
              <a:t>: </a:t>
            </a:r>
            <a:r>
              <a:rPr lang="en" dirty="0"/>
              <a:t>Links</a:t>
            </a:r>
          </a:p>
        </p:txBody>
      </p:sp>
      <p:sp>
        <p:nvSpPr>
          <p:cNvPr id="210" name="Shape 210"/>
          <p:cNvSpPr txBox="1">
            <a:spLocks noGrp="1"/>
          </p:cNvSpPr>
          <p:nvPr>
            <p:ph type="body" idx="1"/>
          </p:nvPr>
        </p:nvSpPr>
        <p:spPr>
          <a:xfrm>
            <a:off x="471900" y="1859075"/>
            <a:ext cx="8222100" cy="3224400"/>
          </a:xfrm>
          <a:prstGeom prst="rect">
            <a:avLst/>
          </a:prstGeom>
        </p:spPr>
        <p:txBody>
          <a:bodyPr lIns="91425" tIns="91425" rIns="91425" bIns="91425" anchor="t" anchorCtr="0">
            <a:noAutofit/>
          </a:bodyPr>
          <a:lstStyle/>
          <a:p>
            <a:pPr lvl="0">
              <a:spcBef>
                <a:spcPts val="0"/>
              </a:spcBef>
              <a:spcAft>
                <a:spcPts val="400"/>
              </a:spcAft>
              <a:buNone/>
            </a:pPr>
            <a:r>
              <a:rPr lang="en" dirty="0"/>
              <a:t>Objective: the students will be able to create 10 links to absolute U.R.L.s in a web page in order to create a film festival calendar.</a:t>
            </a:r>
          </a:p>
          <a:p>
            <a:pPr marL="457200" lvl="0" indent="-228600" rtl="0">
              <a:spcBef>
                <a:spcPts val="0"/>
              </a:spcBef>
              <a:spcAft>
                <a:spcPts val="400"/>
              </a:spcAft>
            </a:pPr>
            <a:r>
              <a:rPr lang="en" dirty="0"/>
              <a:t>Direct Instruction: &lt;a&gt;&lt;/a&gt; tags and http… references within lists.</a:t>
            </a:r>
          </a:p>
          <a:p>
            <a:pPr marL="457200" lvl="0" indent="-228600" rtl="0">
              <a:spcBef>
                <a:spcPts val="0"/>
              </a:spcBef>
              <a:spcAft>
                <a:spcPts val="400"/>
              </a:spcAft>
            </a:pPr>
            <a:r>
              <a:rPr lang="en" dirty="0"/>
              <a:t>Guided Practice: “...links you love” challenge on K.A.</a:t>
            </a:r>
          </a:p>
          <a:p>
            <a:pPr marL="457200" lvl="0" indent="-228600" rtl="0">
              <a:spcBef>
                <a:spcPts val="0"/>
              </a:spcBef>
              <a:spcAft>
                <a:spcPts val="400"/>
              </a:spcAft>
            </a:pPr>
            <a:r>
              <a:rPr lang="en-US" dirty="0" smtClean="0"/>
              <a:t>Cooperative Practice</a:t>
            </a:r>
            <a:r>
              <a:rPr lang="en" dirty="0" smtClean="0"/>
              <a:t>: </a:t>
            </a:r>
            <a:r>
              <a:rPr lang="en-US" dirty="0" smtClean="0"/>
              <a:t>in pairs or groups of 3 (max.), </a:t>
            </a:r>
            <a:r>
              <a:rPr lang="en" dirty="0" smtClean="0"/>
              <a:t>create </a:t>
            </a:r>
            <a:r>
              <a:rPr lang="en" dirty="0"/>
              <a:t>a film-of-the-month page to display a favorite film each month for 10 months.  Each month must include a heading using the &lt;h1&gt; tag, the month names beneath using the &lt;h3&gt; tag, the film name using the &lt;p&gt; tag linked to an absolute U.R.L. using the &lt;a&gt; tag and a 3-sentence review using the &lt;p&gt; and &lt;br&gt; tags (30 classwork points).</a:t>
            </a:r>
          </a:p>
        </p:txBody>
      </p:sp>
    </p:spTree>
    <p:extLst>
      <p:ext uri="{BB962C8B-B14F-4D97-AF65-F5344CB8AC3E}">
        <p14:creationId xmlns:p14="http://schemas.microsoft.com/office/powerpoint/2010/main" val="969916102"/>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a:t>
            </a:r>
            <a:r>
              <a:rPr lang="en" dirty="0" smtClean="0"/>
              <a:t>:</a:t>
            </a:r>
            <a:r>
              <a:rPr lang="en-US" dirty="0" smtClean="0"/>
              <a:t> September 27</a:t>
            </a:r>
            <a:r>
              <a:rPr lang="en" dirty="0" smtClean="0"/>
              <a:t>, 201</a:t>
            </a:r>
            <a:r>
              <a:rPr lang="en-US" dirty="0" smtClean="0"/>
              <a:t>7</a:t>
            </a:r>
            <a:endParaRPr lang="en" dirty="0"/>
          </a:p>
        </p:txBody>
      </p:sp>
      <p:sp>
        <p:nvSpPr>
          <p:cNvPr id="204" name="Shape 204"/>
          <p:cNvSpPr txBox="1">
            <a:spLocks noGrp="1"/>
          </p:cNvSpPr>
          <p:nvPr>
            <p:ph type="body" idx="1"/>
          </p:nvPr>
        </p:nvSpPr>
        <p:spPr>
          <a:xfrm>
            <a:off x="471900" y="1919075"/>
            <a:ext cx="8222100" cy="2704800"/>
          </a:xfrm>
          <a:prstGeom prst="rect">
            <a:avLst/>
          </a:prstGeom>
        </p:spPr>
        <p:txBody>
          <a:bodyPr lIns="91425" tIns="91425" rIns="91425" bIns="91425" anchor="t" anchorCtr="0">
            <a:noAutofit/>
          </a:bodyPr>
          <a:lstStyle/>
          <a:p>
            <a:pPr lvl="0" rtl="0">
              <a:spcBef>
                <a:spcPts val="0"/>
              </a:spcBef>
              <a:buNone/>
            </a:pPr>
            <a:r>
              <a:rPr lang="en-US" dirty="0"/>
              <a:t>W</a:t>
            </a:r>
            <a:r>
              <a:rPr lang="en-US" dirty="0" smtClean="0"/>
              <a:t>rite the following terms in your notebooks and leave at least 1 line between each for definitions: row, column and table.</a:t>
            </a:r>
          </a:p>
        </p:txBody>
      </p:sp>
    </p:spTree>
    <p:extLst>
      <p:ext uri="{BB962C8B-B14F-4D97-AF65-F5344CB8AC3E}">
        <p14:creationId xmlns:p14="http://schemas.microsoft.com/office/powerpoint/2010/main" val="294157360"/>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smtClean="0"/>
              <a:t>September 28, 2017</a:t>
            </a:r>
            <a:endParaRPr lang="en" dirty="0"/>
          </a:p>
        </p:txBody>
      </p:sp>
      <p:sp>
        <p:nvSpPr>
          <p:cNvPr id="98" name="Shape 98"/>
          <p:cNvSpPr txBox="1">
            <a:spLocks noGrp="1"/>
          </p:cNvSpPr>
          <p:nvPr>
            <p:ph type="body" idx="1"/>
          </p:nvPr>
        </p:nvSpPr>
        <p:spPr>
          <a:xfrm>
            <a:off x="471900" y="1919075"/>
            <a:ext cx="8222100" cy="2451000"/>
          </a:xfrm>
          <a:prstGeom prst="rect">
            <a:avLst/>
          </a:prstGeom>
        </p:spPr>
        <p:txBody>
          <a:bodyPr lIns="91425" tIns="91425" rIns="91425" bIns="91425" anchor="t" anchorCtr="0">
            <a:noAutofit/>
          </a:bodyPr>
          <a:lstStyle/>
          <a:p>
            <a:pPr marL="228600" lvl="0"/>
            <a:r>
              <a:rPr lang="en" dirty="0"/>
              <a:t>Quiz: on the slips provided, write your name, today’s date and the purpose of the following tags</a:t>
            </a:r>
            <a:r>
              <a:rPr lang="en-US" dirty="0"/>
              <a:t> (3 quiz points)</a:t>
            </a:r>
            <a:r>
              <a:rPr lang="en" dirty="0"/>
              <a:t>:</a:t>
            </a:r>
          </a:p>
          <a:p>
            <a:pPr marL="1028700" lvl="1" indent="-342900">
              <a:buFont typeface="+mj-lt"/>
              <a:buAutoNum type="arabicPeriod"/>
            </a:pPr>
            <a:r>
              <a:rPr lang="en" dirty="0"/>
              <a:t>&lt;</a:t>
            </a:r>
            <a:r>
              <a:rPr lang="en-US" dirty="0" err="1"/>
              <a:t>th</a:t>
            </a:r>
            <a:r>
              <a:rPr lang="en" dirty="0"/>
              <a:t>&gt;</a:t>
            </a:r>
          </a:p>
          <a:p>
            <a:pPr marL="1028700" lvl="1" indent="-342900">
              <a:buFont typeface="+mj-lt"/>
              <a:buAutoNum type="arabicPeriod"/>
            </a:pPr>
            <a:r>
              <a:rPr lang="en" dirty="0"/>
              <a:t>&lt;</a:t>
            </a:r>
            <a:r>
              <a:rPr lang="en-US" dirty="0" err="1"/>
              <a:t>tr</a:t>
            </a:r>
            <a:r>
              <a:rPr lang="en" dirty="0"/>
              <a:t>&gt;</a:t>
            </a:r>
          </a:p>
          <a:p>
            <a:pPr marL="1028700" lvl="1" indent="-342900">
              <a:buFont typeface="+mj-lt"/>
              <a:buAutoNum type="arabicPeriod"/>
            </a:pPr>
            <a:r>
              <a:rPr lang="en" dirty="0"/>
              <a:t>&lt;</a:t>
            </a:r>
            <a:r>
              <a:rPr lang="en-US" dirty="0"/>
              <a:t>td</a:t>
            </a:r>
            <a:r>
              <a:rPr lang="en" dirty="0"/>
              <a:t>&gt;</a:t>
            </a:r>
          </a:p>
        </p:txBody>
      </p:sp>
    </p:spTree>
    <p:extLst>
      <p:ext uri="{BB962C8B-B14F-4D97-AF65-F5344CB8AC3E}">
        <p14:creationId xmlns:p14="http://schemas.microsoft.com/office/powerpoint/2010/main" val="146181052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 dirty="0"/>
              <a:t>Do </a:t>
            </a:r>
            <a:r>
              <a:rPr lang="en" dirty="0" smtClean="0"/>
              <a:t>Now</a:t>
            </a:r>
            <a:r>
              <a:rPr lang="en-US" dirty="0" smtClean="0"/>
              <a:t> #1</a:t>
            </a:r>
            <a:r>
              <a:rPr lang="en" dirty="0" smtClean="0"/>
              <a:t>: </a:t>
            </a:r>
            <a:r>
              <a:rPr lang="en-US" dirty="0"/>
              <a:t>September 7</a:t>
            </a:r>
            <a:r>
              <a:rPr lang="en" dirty="0" smtClean="0"/>
              <a:t>, 201</a:t>
            </a:r>
            <a:r>
              <a:rPr lang="en-US" dirty="0" smtClean="0"/>
              <a:t>7</a:t>
            </a:r>
            <a:endParaRPr lang="en" dirty="0"/>
          </a:p>
        </p:txBody>
      </p:sp>
      <p:sp>
        <p:nvSpPr>
          <p:cNvPr id="74" name="Shape 74"/>
          <p:cNvSpPr txBox="1">
            <a:spLocks noGrp="1"/>
          </p:cNvSpPr>
          <p:nvPr>
            <p:ph type="body" idx="1"/>
          </p:nvPr>
        </p:nvSpPr>
        <p:spPr>
          <a:xfrm>
            <a:off x="471900" y="1919075"/>
            <a:ext cx="8222100" cy="2169900"/>
          </a:xfrm>
          <a:prstGeom prst="rect">
            <a:avLst/>
          </a:prstGeom>
        </p:spPr>
        <p:txBody>
          <a:bodyPr lIns="91425" tIns="91425" rIns="91425" bIns="91425" anchor="t" anchorCtr="0">
            <a:noAutofit/>
          </a:bodyPr>
          <a:lstStyle/>
          <a:p>
            <a:pPr lvl="0">
              <a:spcBef>
                <a:spcPts val="0"/>
              </a:spcBef>
              <a:buNone/>
            </a:pPr>
            <a:r>
              <a:rPr lang="en" dirty="0"/>
              <a:t>Open a web browser and browse out to </a:t>
            </a:r>
            <a:r>
              <a:rPr lang="en" u="sng" dirty="0">
                <a:solidFill>
                  <a:schemeClr val="hlink"/>
                </a:solidFill>
                <a:hlinkClick r:id="rId3"/>
              </a:rPr>
              <a:t>http://www.google.com</a:t>
            </a:r>
            <a:r>
              <a:rPr lang="en" dirty="0"/>
              <a:t>.  </a:t>
            </a:r>
            <a:r>
              <a:rPr lang="en-US" dirty="0" smtClean="0"/>
              <a:t>Log in with your Google account.  Find the ”Sites” icon within the app selector and click on it.</a:t>
            </a:r>
            <a:endParaRPr lang="en" dirty="0"/>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US" dirty="0" smtClean="0"/>
              <a:t>September 27 and 28</a:t>
            </a:r>
            <a:r>
              <a:rPr lang="en" dirty="0" smtClean="0"/>
              <a:t>, </a:t>
            </a:r>
            <a:r>
              <a:rPr lang="en" dirty="0"/>
              <a:t>2016</a:t>
            </a:r>
            <a:r>
              <a:rPr lang="en-US" dirty="0"/>
              <a:t>: Tables</a:t>
            </a:r>
            <a:endParaRPr lang="en" dirty="0"/>
          </a:p>
        </p:txBody>
      </p:sp>
      <p:sp>
        <p:nvSpPr>
          <p:cNvPr id="98" name="Shape 98"/>
          <p:cNvSpPr txBox="1">
            <a:spLocks noGrp="1"/>
          </p:cNvSpPr>
          <p:nvPr>
            <p:ph type="body" idx="1"/>
          </p:nvPr>
        </p:nvSpPr>
        <p:spPr>
          <a:xfrm>
            <a:off x="471900" y="1919074"/>
            <a:ext cx="8222100" cy="2850693"/>
          </a:xfrm>
          <a:prstGeom prst="rect">
            <a:avLst/>
          </a:prstGeom>
        </p:spPr>
        <p:txBody>
          <a:bodyPr lIns="91425" tIns="91425" rIns="91425" bIns="91425" anchor="t" anchorCtr="0">
            <a:noAutofit/>
          </a:bodyPr>
          <a:lstStyle/>
          <a:p>
            <a:pPr marL="228600" lvl="0"/>
            <a:r>
              <a:rPr lang="en-US" dirty="0"/>
              <a:t>Objective: the students will be able to add a table of at least </a:t>
            </a:r>
            <a:r>
              <a:rPr lang="en-US" dirty="0" smtClean="0"/>
              <a:t>5 </a:t>
            </a:r>
            <a:r>
              <a:rPr lang="en-US" dirty="0"/>
              <a:t>columns by </a:t>
            </a:r>
            <a:r>
              <a:rPr lang="en-US" dirty="0" smtClean="0"/>
              <a:t>6 </a:t>
            </a:r>
            <a:r>
              <a:rPr lang="en-US" dirty="0"/>
              <a:t>rows to a web page in order to create </a:t>
            </a:r>
            <a:r>
              <a:rPr lang="en-US" dirty="0" smtClean="0"/>
              <a:t>a web page equivalent of their class rosters.</a:t>
            </a:r>
            <a:endParaRPr lang="en-US" dirty="0"/>
          </a:p>
          <a:p>
            <a:pPr marL="228600" lvl="0"/>
            <a:r>
              <a:rPr lang="en-US" dirty="0"/>
              <a:t>Direct Instruction: &lt;table&gt;, &lt;/table&gt;, &lt;</a:t>
            </a:r>
            <a:r>
              <a:rPr lang="en-US" dirty="0" err="1"/>
              <a:t>thead</a:t>
            </a:r>
            <a:r>
              <a:rPr lang="en-US" dirty="0"/>
              <a:t>&gt;, &lt;/</a:t>
            </a:r>
            <a:r>
              <a:rPr lang="en-US" dirty="0" err="1"/>
              <a:t>thead</a:t>
            </a:r>
            <a:r>
              <a:rPr lang="en-US" dirty="0"/>
              <a:t>&gt;, &lt;</a:t>
            </a:r>
            <a:r>
              <a:rPr lang="en-US" dirty="0" err="1"/>
              <a:t>tbody</a:t>
            </a:r>
            <a:r>
              <a:rPr lang="en-US" dirty="0"/>
              <a:t>&gt;, &lt;/</a:t>
            </a:r>
            <a:r>
              <a:rPr lang="en-US" dirty="0" err="1"/>
              <a:t>tbody</a:t>
            </a:r>
            <a:r>
              <a:rPr lang="en-US" dirty="0"/>
              <a:t>&gt;, &lt;</a:t>
            </a:r>
            <a:r>
              <a:rPr lang="en-US" dirty="0" err="1"/>
              <a:t>th</a:t>
            </a:r>
            <a:r>
              <a:rPr lang="en-US" dirty="0"/>
              <a:t>&gt;, &lt;/</a:t>
            </a:r>
            <a:r>
              <a:rPr lang="en-US" dirty="0" err="1"/>
              <a:t>th</a:t>
            </a:r>
            <a:r>
              <a:rPr lang="en-US" dirty="0"/>
              <a:t>&gt;, &lt;</a:t>
            </a:r>
            <a:r>
              <a:rPr lang="en-US" dirty="0" err="1"/>
              <a:t>tr</a:t>
            </a:r>
            <a:r>
              <a:rPr lang="en-US" dirty="0"/>
              <a:t>&gt;, &lt;/</a:t>
            </a:r>
            <a:r>
              <a:rPr lang="en-US" dirty="0" err="1"/>
              <a:t>tr</a:t>
            </a:r>
            <a:r>
              <a:rPr lang="en-US" dirty="0"/>
              <a:t>&gt;, &lt;td&gt;, &lt;/td&gt; and &lt;</a:t>
            </a:r>
            <a:r>
              <a:rPr lang="en-US" dirty="0" err="1"/>
              <a:t>hr</a:t>
            </a:r>
            <a:r>
              <a:rPr lang="en-US" dirty="0"/>
              <a:t>&gt;.</a:t>
            </a:r>
          </a:p>
          <a:p>
            <a:pPr marL="228600" lvl="0"/>
            <a:r>
              <a:rPr lang="en-US" dirty="0"/>
              <a:t>Guided Practice: “Dinner Menu” challenge on Khan Academy</a:t>
            </a:r>
          </a:p>
          <a:p>
            <a:pPr marL="228600" lvl="0"/>
            <a:r>
              <a:rPr lang="en-US" dirty="0"/>
              <a:t>Independent Practice: transform your roster sketch in the Do Now to a table in a blank web page (30 classwork points).</a:t>
            </a:r>
            <a:endParaRPr lang="en" dirty="0"/>
          </a:p>
        </p:txBody>
      </p:sp>
    </p:spTree>
    <p:extLst>
      <p:ext uri="{BB962C8B-B14F-4D97-AF65-F5344CB8AC3E}">
        <p14:creationId xmlns:p14="http://schemas.microsoft.com/office/powerpoint/2010/main" val="1074671864"/>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smtClean="0"/>
              <a:t>September 29, 2017</a:t>
            </a:r>
            <a:endParaRPr lang="en" dirty="0"/>
          </a:p>
        </p:txBody>
      </p:sp>
      <p:sp>
        <p:nvSpPr>
          <p:cNvPr id="98" name="Shape 98"/>
          <p:cNvSpPr txBox="1">
            <a:spLocks noGrp="1"/>
          </p:cNvSpPr>
          <p:nvPr>
            <p:ph type="body" idx="1"/>
          </p:nvPr>
        </p:nvSpPr>
        <p:spPr>
          <a:xfrm>
            <a:off x="471900" y="1919075"/>
            <a:ext cx="8222100" cy="2451000"/>
          </a:xfrm>
          <a:prstGeom prst="rect">
            <a:avLst/>
          </a:prstGeom>
        </p:spPr>
        <p:txBody>
          <a:bodyPr lIns="91425" tIns="91425" rIns="91425" bIns="91425" anchor="t" anchorCtr="0">
            <a:noAutofit/>
          </a:bodyPr>
          <a:lstStyle/>
          <a:p>
            <a:pPr marL="228600" lvl="0"/>
            <a:r>
              <a:rPr lang="en-US" dirty="0" smtClean="0"/>
              <a:t>Log on to </a:t>
            </a:r>
            <a:r>
              <a:rPr lang="en-US" dirty="0" smtClean="0">
                <a:hlinkClick r:id="rId3"/>
              </a:rPr>
              <a:t>http://www.khanacademy.org</a:t>
            </a:r>
            <a:r>
              <a:rPr lang="en-US" dirty="0" smtClean="0"/>
              <a:t> and click on the link titled “Project: Recipe book” located within the “Intro HTML/CSS</a:t>
            </a:r>
            <a:r>
              <a:rPr lang="mr-IN" dirty="0" smtClean="0"/>
              <a:t>…</a:t>
            </a:r>
            <a:r>
              <a:rPr lang="en-US" dirty="0" smtClean="0"/>
              <a:t>” class beneath the “More HTML tags” section.</a:t>
            </a:r>
            <a:endParaRPr lang="en" dirty="0"/>
          </a:p>
        </p:txBody>
      </p:sp>
    </p:spTree>
    <p:extLst>
      <p:ext uri="{BB962C8B-B14F-4D97-AF65-F5344CB8AC3E}">
        <p14:creationId xmlns:p14="http://schemas.microsoft.com/office/powerpoint/2010/main" val="1658413499"/>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US" dirty="0" smtClean="0"/>
              <a:t>September 29 - October 4, 2017</a:t>
            </a:r>
            <a:r>
              <a:rPr lang="en" dirty="0" smtClean="0"/>
              <a:t>:</a:t>
            </a:r>
            <a:r>
              <a:rPr lang="en-US" dirty="0" smtClean="0"/>
              <a:t> </a:t>
            </a:r>
            <a:r>
              <a:rPr lang="en-US" dirty="0"/>
              <a:t>Recipe Book</a:t>
            </a:r>
            <a:endParaRPr lang="en" dirty="0"/>
          </a:p>
        </p:txBody>
      </p:sp>
      <p:sp>
        <p:nvSpPr>
          <p:cNvPr id="222" name="Shape 222"/>
          <p:cNvSpPr txBox="1">
            <a:spLocks noGrp="1"/>
          </p:cNvSpPr>
          <p:nvPr>
            <p:ph type="body" idx="1"/>
          </p:nvPr>
        </p:nvSpPr>
        <p:spPr>
          <a:xfrm>
            <a:off x="471900" y="1919075"/>
            <a:ext cx="8222100" cy="2640703"/>
          </a:xfrm>
          <a:prstGeom prst="rect">
            <a:avLst/>
          </a:prstGeom>
        </p:spPr>
        <p:txBody>
          <a:bodyPr lIns="91425" tIns="91425" rIns="91425" bIns="91425" anchor="t" anchorCtr="0">
            <a:noAutofit/>
          </a:bodyPr>
          <a:lstStyle/>
          <a:p>
            <a:pPr marL="457200" lvl="0" indent="-228600">
              <a:spcAft>
                <a:spcPts val="0"/>
              </a:spcAft>
            </a:pPr>
            <a:r>
              <a:rPr lang="en-US" dirty="0"/>
              <a:t>Project Requirements (50 project points, due </a:t>
            </a:r>
            <a:r>
              <a:rPr lang="en-US" dirty="0" smtClean="0"/>
              <a:t>Oct. 4):</a:t>
            </a:r>
            <a:endParaRPr lang="en" dirty="0"/>
          </a:p>
          <a:p>
            <a:pPr marL="971550" lvl="1" indent="-285750">
              <a:spcAft>
                <a:spcPts val="0"/>
              </a:spcAft>
              <a:buFont typeface="Arial"/>
              <a:buChar char="•"/>
            </a:pPr>
            <a:r>
              <a:rPr lang="en-US" dirty="0"/>
              <a:t>5</a:t>
            </a:r>
            <a:r>
              <a:rPr lang="en" dirty="0"/>
              <a:t> recipes</a:t>
            </a:r>
          </a:p>
          <a:p>
            <a:pPr marL="971550" lvl="1" indent="-285750">
              <a:spcAft>
                <a:spcPts val="0"/>
              </a:spcAft>
              <a:buFont typeface="Arial"/>
              <a:buChar char="•"/>
            </a:pPr>
            <a:r>
              <a:rPr lang="en" dirty="0"/>
              <a:t>Table of contents with links to jump to the recipe below</a:t>
            </a:r>
            <a:endParaRPr lang="en-US" dirty="0"/>
          </a:p>
          <a:p>
            <a:pPr marL="971550" lvl="1" indent="-285750">
              <a:spcAft>
                <a:spcPts val="0"/>
              </a:spcAft>
              <a:buFont typeface="Arial"/>
              <a:buChar char="•"/>
            </a:pPr>
            <a:r>
              <a:rPr lang="en-US" dirty="0"/>
              <a:t>An attractively formatted recipe title (&lt;h1&gt; at the top)</a:t>
            </a:r>
          </a:p>
          <a:p>
            <a:pPr marL="971550" lvl="1" indent="-285750">
              <a:spcAft>
                <a:spcPts val="0"/>
              </a:spcAft>
              <a:buFont typeface="Arial"/>
              <a:buChar char="•"/>
            </a:pPr>
            <a:r>
              <a:rPr lang="en-US" dirty="0"/>
              <a:t>At least 1 attractively formatted graphic illustrating each finished product</a:t>
            </a:r>
            <a:endParaRPr lang="en" dirty="0"/>
          </a:p>
          <a:p>
            <a:pPr marL="971550" lvl="1" indent="-285750">
              <a:spcAft>
                <a:spcPts val="0"/>
              </a:spcAft>
              <a:buFont typeface="Arial"/>
              <a:buChar char="•"/>
            </a:pPr>
            <a:r>
              <a:rPr lang="en" dirty="0"/>
              <a:t>A </a:t>
            </a:r>
            <a:r>
              <a:rPr lang="en-US" dirty="0"/>
              <a:t>2-item bulleted </a:t>
            </a:r>
            <a:r>
              <a:rPr lang="en" dirty="0"/>
              <a:t>list </a:t>
            </a:r>
            <a:r>
              <a:rPr lang="en-US" dirty="0"/>
              <a:t>containing preparation time (</a:t>
            </a:r>
            <a:r>
              <a:rPr lang="en-US" dirty="0" err="1"/>
              <a:t>mins</a:t>
            </a:r>
            <a:r>
              <a:rPr lang="en-US" dirty="0"/>
              <a:t>.) and serving quantity</a:t>
            </a:r>
          </a:p>
          <a:p>
            <a:pPr marL="971550" lvl="1" indent="-285750">
              <a:spcAft>
                <a:spcPts val="0"/>
              </a:spcAft>
              <a:buFont typeface="Arial"/>
              <a:buChar char="•"/>
            </a:pPr>
            <a:r>
              <a:rPr lang="en" dirty="0"/>
              <a:t>A 2-row table for each recipe</a:t>
            </a:r>
            <a:r>
              <a:rPr lang="en-US" dirty="0"/>
              <a:t> with cols. for ingredients and </a:t>
            </a:r>
            <a:r>
              <a:rPr lang="en-US" dirty="0" err="1"/>
              <a:t>quan</a:t>
            </a:r>
            <a:r>
              <a:rPr lang="en-US" dirty="0"/>
              <a:t>. of each</a:t>
            </a:r>
            <a:endParaRPr lang="en" dirty="0"/>
          </a:p>
          <a:p>
            <a:pPr marL="971550" lvl="1" indent="-285750">
              <a:spcAft>
                <a:spcPts val="0"/>
              </a:spcAft>
              <a:buFont typeface="Arial"/>
              <a:buChar char="•"/>
            </a:pPr>
            <a:r>
              <a:rPr lang="en" dirty="0"/>
              <a:t>Procedure steps for each using &lt;p&gt; and &lt;br&gt; tags</a:t>
            </a:r>
            <a:r>
              <a:rPr lang="en-US" dirty="0"/>
              <a:t> (see sample)</a:t>
            </a:r>
          </a:p>
          <a:p>
            <a:pPr marL="971550" lvl="1" indent="-285750">
              <a:spcAft>
                <a:spcPts val="0"/>
              </a:spcAft>
              <a:buFont typeface="Arial"/>
              <a:buChar char="•"/>
            </a:pPr>
            <a:r>
              <a:rPr lang="en-US" dirty="0"/>
              <a:t>A source (italics)</a:t>
            </a:r>
            <a:endParaRPr lang="en" dirty="0"/>
          </a:p>
        </p:txBody>
      </p:sp>
    </p:spTree>
    <p:extLst>
      <p:ext uri="{BB962C8B-B14F-4D97-AF65-F5344CB8AC3E}">
        <p14:creationId xmlns:p14="http://schemas.microsoft.com/office/powerpoint/2010/main" val="284884174"/>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a:t>October</a:t>
            </a:r>
            <a:r>
              <a:rPr lang="en" dirty="0"/>
              <a:t> </a:t>
            </a:r>
            <a:r>
              <a:rPr lang="en-US" dirty="0" smtClean="0"/>
              <a:t>5 &amp; 6</a:t>
            </a:r>
            <a:r>
              <a:rPr lang="en" dirty="0" smtClean="0"/>
              <a:t>, 201</a:t>
            </a:r>
            <a:r>
              <a:rPr lang="en-US" dirty="0" smtClean="0"/>
              <a:t>7</a:t>
            </a:r>
            <a:endParaRPr lang="en" dirty="0"/>
          </a:p>
        </p:txBody>
      </p:sp>
      <p:sp>
        <p:nvSpPr>
          <p:cNvPr id="155" name="Shape 155"/>
          <p:cNvSpPr txBox="1">
            <a:spLocks noGrp="1"/>
          </p:cNvSpPr>
          <p:nvPr>
            <p:ph type="body" idx="1"/>
          </p:nvPr>
        </p:nvSpPr>
        <p:spPr>
          <a:xfrm>
            <a:off x="471900" y="2127000"/>
            <a:ext cx="2076600" cy="2111100"/>
          </a:xfrm>
          <a:prstGeom prst="rect">
            <a:avLst/>
          </a:prstGeom>
        </p:spPr>
        <p:txBody>
          <a:bodyPr lIns="91425" tIns="91425" rIns="91425" bIns="91425" anchor="t" anchorCtr="0">
            <a:noAutofit/>
          </a:bodyPr>
          <a:lstStyle/>
          <a:p>
            <a:pPr lvl="0" rtl="0">
              <a:spcBef>
                <a:spcPts val="0"/>
              </a:spcBef>
              <a:buNone/>
            </a:pPr>
            <a:r>
              <a:rPr lang="en"/>
              <a:t>Examine the following images and list at least 3 reasons why one is visually more appealing.</a:t>
            </a:r>
          </a:p>
        </p:txBody>
      </p:sp>
      <p:pic>
        <p:nvPicPr>
          <p:cNvPr id="156" name="Shape 156"/>
          <p:cNvPicPr preferRelativeResize="0"/>
          <p:nvPr/>
        </p:nvPicPr>
        <p:blipFill>
          <a:blip r:embed="rId3">
            <a:alphaModFix/>
          </a:blip>
          <a:stretch>
            <a:fillRect/>
          </a:stretch>
        </p:blipFill>
        <p:spPr>
          <a:xfrm>
            <a:off x="2855175" y="2126987"/>
            <a:ext cx="5838825" cy="2828925"/>
          </a:xfrm>
          <a:prstGeom prst="rect">
            <a:avLst/>
          </a:prstGeom>
          <a:noFill/>
          <a:ln>
            <a:noFill/>
          </a:ln>
        </p:spPr>
      </p:pic>
    </p:spTree>
    <p:extLst>
      <p:ext uri="{BB962C8B-B14F-4D97-AF65-F5344CB8AC3E}">
        <p14:creationId xmlns:p14="http://schemas.microsoft.com/office/powerpoint/2010/main" val="268334328"/>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US" dirty="0"/>
              <a:t>October 5</a:t>
            </a:r>
            <a:r>
              <a:rPr lang="en-US" dirty="0" smtClean="0"/>
              <a:t> </a:t>
            </a:r>
            <a:r>
              <a:rPr lang="en-US" dirty="0"/>
              <a:t>&amp; 6</a:t>
            </a:r>
            <a:r>
              <a:rPr lang="en" dirty="0" smtClean="0"/>
              <a:t>, 201</a:t>
            </a:r>
            <a:r>
              <a:rPr lang="en-US" dirty="0" smtClean="0"/>
              <a:t>7</a:t>
            </a:r>
            <a:r>
              <a:rPr lang="en" dirty="0" smtClean="0"/>
              <a:t>: </a:t>
            </a:r>
            <a:r>
              <a:rPr lang="en" dirty="0"/>
              <a:t>Tag Selection</a:t>
            </a:r>
          </a:p>
        </p:txBody>
      </p:sp>
      <p:sp>
        <p:nvSpPr>
          <p:cNvPr id="162" name="Shape 162"/>
          <p:cNvSpPr txBox="1">
            <a:spLocks noGrp="1"/>
          </p:cNvSpPr>
          <p:nvPr>
            <p:ph type="body" idx="1"/>
          </p:nvPr>
        </p:nvSpPr>
        <p:spPr>
          <a:xfrm>
            <a:off x="471900" y="1919075"/>
            <a:ext cx="8222100" cy="2990686"/>
          </a:xfrm>
          <a:prstGeom prst="rect">
            <a:avLst/>
          </a:prstGeom>
        </p:spPr>
        <p:txBody>
          <a:bodyPr lIns="91425" tIns="91425" rIns="91425" bIns="91425" anchor="t" anchorCtr="0">
            <a:noAutofit/>
          </a:bodyPr>
          <a:lstStyle/>
          <a:p>
            <a:pPr lvl="0">
              <a:spcBef>
                <a:spcPts val="0"/>
              </a:spcBef>
              <a:spcAft>
                <a:spcPts val="400"/>
              </a:spcAft>
              <a:buNone/>
            </a:pPr>
            <a:r>
              <a:rPr lang="en" dirty="0"/>
              <a:t>Objective: the students will be able to add an image, change the background color and text colors in order to be able to create a colorful creature.</a:t>
            </a:r>
          </a:p>
          <a:p>
            <a:pPr marL="457200" lvl="0" indent="-228600" rtl="0">
              <a:spcBef>
                <a:spcPts val="0"/>
              </a:spcBef>
              <a:spcAft>
                <a:spcPts val="400"/>
              </a:spcAft>
            </a:pPr>
            <a:r>
              <a:rPr lang="en" dirty="0"/>
              <a:t>Direct Instruction: background and text color changes</a:t>
            </a:r>
          </a:p>
          <a:p>
            <a:pPr marL="457200" lvl="0" indent="-228600" rtl="0">
              <a:spcBef>
                <a:spcPts val="0"/>
              </a:spcBef>
              <a:spcAft>
                <a:spcPts val="400"/>
              </a:spcAft>
            </a:pPr>
            <a:r>
              <a:rPr lang="en" dirty="0"/>
              <a:t>Guided Practice: “Colorful Creature” challenge (first 2 steps)</a:t>
            </a:r>
          </a:p>
          <a:p>
            <a:pPr marL="457200" lvl="0" indent="-228600" rtl="0">
              <a:spcBef>
                <a:spcPts val="0"/>
              </a:spcBef>
              <a:spcAft>
                <a:spcPts val="400"/>
              </a:spcAft>
            </a:pPr>
            <a:r>
              <a:rPr lang="en" dirty="0"/>
              <a:t>Independent Practice: </a:t>
            </a:r>
            <a:r>
              <a:rPr lang="en-US" dirty="0"/>
              <a:t>Finish the </a:t>
            </a:r>
            <a:r>
              <a:rPr lang="en" dirty="0"/>
              <a:t>“Colorful Creature” </a:t>
            </a:r>
            <a:r>
              <a:rPr lang="en-US" dirty="0"/>
              <a:t>challenge.  Then in a blank web page, write a 5-line poem.  Change the background color and employ at least 3 text colors.  </a:t>
            </a:r>
            <a:r>
              <a:rPr lang="en-US" dirty="0" smtClean="0"/>
              <a:t>Allow me to inspect.  Then copy your code and paste it in a Notebook file.  Save it as a *.html file.  I will show you how to view it directly in a web </a:t>
            </a:r>
            <a:r>
              <a:rPr lang="en-US" dirty="0"/>
              <a:t>browser (60 classwork points).</a:t>
            </a:r>
            <a:endParaRPr lang="en" dirty="0"/>
          </a:p>
        </p:txBody>
      </p:sp>
    </p:spTree>
    <p:extLst>
      <p:ext uri="{BB962C8B-B14F-4D97-AF65-F5344CB8AC3E}">
        <p14:creationId xmlns:p14="http://schemas.microsoft.com/office/powerpoint/2010/main" val="2011741446"/>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a:t>October </a:t>
            </a:r>
            <a:r>
              <a:rPr lang="en-US" dirty="0" smtClean="0"/>
              <a:t>9-10</a:t>
            </a:r>
            <a:r>
              <a:rPr lang="en" dirty="0" smtClean="0"/>
              <a:t>, 201</a:t>
            </a:r>
            <a:r>
              <a:rPr lang="en-US" dirty="0" smtClean="0"/>
              <a:t>7</a:t>
            </a:r>
            <a:endParaRPr lang="en" dirty="0"/>
          </a:p>
        </p:txBody>
      </p:sp>
      <p:sp>
        <p:nvSpPr>
          <p:cNvPr id="168" name="Shape 168"/>
          <p:cNvSpPr txBox="1">
            <a:spLocks noGrp="1"/>
          </p:cNvSpPr>
          <p:nvPr>
            <p:ph type="body" idx="1"/>
          </p:nvPr>
        </p:nvSpPr>
        <p:spPr>
          <a:xfrm>
            <a:off x="471900" y="1919075"/>
            <a:ext cx="8222100" cy="2451000"/>
          </a:xfrm>
          <a:prstGeom prst="rect">
            <a:avLst/>
          </a:prstGeom>
        </p:spPr>
        <p:txBody>
          <a:bodyPr lIns="91425" tIns="91425" rIns="91425" bIns="91425" anchor="t" anchorCtr="0">
            <a:noAutofit/>
          </a:bodyPr>
          <a:lstStyle/>
          <a:p>
            <a:pPr lvl="0" rtl="0">
              <a:spcBef>
                <a:spcPts val="0"/>
              </a:spcBef>
              <a:buNone/>
            </a:pPr>
            <a:r>
              <a:rPr lang="en" dirty="0"/>
              <a:t>Explain what it means to be a member of a </a:t>
            </a:r>
            <a:r>
              <a:rPr lang="en-US" dirty="0" smtClean="0"/>
              <a:t>“</a:t>
            </a:r>
            <a:r>
              <a:rPr lang="en" dirty="0" smtClean="0"/>
              <a:t>class</a:t>
            </a:r>
            <a:r>
              <a:rPr lang="en-US" dirty="0" smtClean="0"/>
              <a:t>”</a:t>
            </a:r>
            <a:r>
              <a:rPr lang="en" dirty="0" smtClean="0"/>
              <a:t> </a:t>
            </a:r>
            <a:r>
              <a:rPr lang="en" dirty="0"/>
              <a:t>of people (1 sentence max</a:t>
            </a:r>
            <a:r>
              <a:rPr lang="en" dirty="0" smtClean="0"/>
              <a:t>.)</a:t>
            </a:r>
            <a:r>
              <a:rPr lang="en-US" dirty="0" smtClean="0"/>
              <a:t>.  How would you feel if rules were made to affect only a class of people?  Do you believe that these types of rules can sometimes be justified?</a:t>
            </a:r>
            <a:endParaRPr lang="en" dirty="0"/>
          </a:p>
        </p:txBody>
      </p:sp>
    </p:spTree>
    <p:extLst>
      <p:ext uri="{BB962C8B-B14F-4D97-AF65-F5344CB8AC3E}">
        <p14:creationId xmlns:p14="http://schemas.microsoft.com/office/powerpoint/2010/main" val="324382899"/>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471900" y="389981"/>
            <a:ext cx="8222100" cy="1116444"/>
          </a:xfrm>
          <a:prstGeom prst="rect">
            <a:avLst/>
          </a:prstGeom>
        </p:spPr>
        <p:txBody>
          <a:bodyPr lIns="91425" tIns="91425" rIns="91425" bIns="91425" anchor="b" anchorCtr="0">
            <a:noAutofit/>
          </a:bodyPr>
          <a:lstStyle/>
          <a:p>
            <a:pPr lvl="0" rtl="0">
              <a:spcBef>
                <a:spcPts val="0"/>
              </a:spcBef>
              <a:buNone/>
            </a:pPr>
            <a:r>
              <a:rPr lang="en-US" dirty="0"/>
              <a:t>October 9</a:t>
            </a:r>
            <a:r>
              <a:rPr lang="en-US" dirty="0" smtClean="0"/>
              <a:t> </a:t>
            </a:r>
            <a:r>
              <a:rPr lang="en-US" dirty="0"/>
              <a:t>&amp; </a:t>
            </a:r>
            <a:r>
              <a:rPr lang="en-US" dirty="0" smtClean="0"/>
              <a:t>10</a:t>
            </a:r>
            <a:r>
              <a:rPr lang="en" dirty="0" smtClean="0"/>
              <a:t>, 201</a:t>
            </a:r>
            <a:r>
              <a:rPr lang="en-US" dirty="0" smtClean="0"/>
              <a:t>7</a:t>
            </a:r>
            <a:r>
              <a:rPr lang="en" dirty="0" smtClean="0"/>
              <a:t>: </a:t>
            </a:r>
            <a:r>
              <a:rPr lang="en" dirty="0"/>
              <a:t>Classes and Class Operators</a:t>
            </a:r>
          </a:p>
        </p:txBody>
      </p:sp>
      <p:sp>
        <p:nvSpPr>
          <p:cNvPr id="174" name="Shape 174"/>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lvl="0" rtl="0">
              <a:spcBef>
                <a:spcPts val="0"/>
              </a:spcBef>
              <a:spcAft>
                <a:spcPts val="400"/>
              </a:spcAft>
              <a:buNone/>
            </a:pPr>
            <a:r>
              <a:rPr lang="en" dirty="0"/>
              <a:t>Objective: the students will be able to affect selective color changes to text </a:t>
            </a:r>
            <a:r>
              <a:rPr lang="en" dirty="0" smtClean="0"/>
              <a:t>in </a:t>
            </a:r>
            <a:r>
              <a:rPr lang="en" dirty="0"/>
              <a:t>order to create a colorful menu.</a:t>
            </a:r>
          </a:p>
          <a:p>
            <a:pPr marL="457200" lvl="0" indent="-228600" rtl="0">
              <a:spcBef>
                <a:spcPts val="0"/>
              </a:spcBef>
              <a:spcAft>
                <a:spcPts val="400"/>
              </a:spcAft>
            </a:pPr>
            <a:r>
              <a:rPr lang="en" dirty="0"/>
              <a:t>Direct Instruction: classes and class operators</a:t>
            </a:r>
          </a:p>
          <a:p>
            <a:pPr marL="457200" lvl="0" indent="-228600" rtl="0">
              <a:spcBef>
                <a:spcPts val="0"/>
              </a:spcBef>
              <a:spcAft>
                <a:spcPts val="400"/>
              </a:spcAft>
            </a:pPr>
            <a:r>
              <a:rPr lang="en" dirty="0"/>
              <a:t>Guided Practice: the “Apples and bananas” challenge</a:t>
            </a:r>
          </a:p>
          <a:p>
            <a:pPr marL="457200" lvl="0" indent="-228600" rtl="0">
              <a:spcBef>
                <a:spcPts val="0"/>
              </a:spcBef>
              <a:spcAft>
                <a:spcPts val="400"/>
              </a:spcAft>
            </a:pPr>
            <a:r>
              <a:rPr lang="en" dirty="0"/>
              <a:t>Cooperative Practice: write a JavaScript which (1) places 7 lines of text on the screen and (2) add 7 classes to color only the last word of each line the following colors: red, orange, yellow, green, blue, indigo and violet (30 classwork points).</a:t>
            </a:r>
          </a:p>
        </p:txBody>
      </p:sp>
    </p:spTree>
    <p:extLst>
      <p:ext uri="{BB962C8B-B14F-4D97-AF65-F5344CB8AC3E}">
        <p14:creationId xmlns:p14="http://schemas.microsoft.com/office/powerpoint/2010/main" val="902073969"/>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smtClean="0"/>
              <a:t>October 11 and 12</a:t>
            </a:r>
            <a:r>
              <a:rPr lang="en" dirty="0" smtClean="0"/>
              <a:t>, 201</a:t>
            </a:r>
            <a:r>
              <a:rPr lang="en-US" dirty="0" smtClean="0"/>
              <a:t>7</a:t>
            </a:r>
            <a:endParaRPr lang="en" dirty="0"/>
          </a:p>
        </p:txBody>
      </p:sp>
      <p:sp>
        <p:nvSpPr>
          <p:cNvPr id="180" name="Shape 180"/>
          <p:cNvSpPr txBox="1">
            <a:spLocks noGrp="1"/>
          </p:cNvSpPr>
          <p:nvPr>
            <p:ph type="body" idx="1"/>
          </p:nvPr>
        </p:nvSpPr>
        <p:spPr>
          <a:xfrm>
            <a:off x="471900" y="1919075"/>
            <a:ext cx="8222100" cy="2451000"/>
          </a:xfrm>
          <a:prstGeom prst="rect">
            <a:avLst/>
          </a:prstGeom>
        </p:spPr>
        <p:txBody>
          <a:bodyPr lIns="91425" tIns="91425" rIns="91425" bIns="91425" anchor="t" anchorCtr="0">
            <a:noAutofit/>
          </a:bodyPr>
          <a:lstStyle/>
          <a:p>
            <a:pPr lvl="0" rtl="0">
              <a:spcBef>
                <a:spcPts val="0"/>
              </a:spcBef>
            </a:pPr>
            <a:r>
              <a:rPr lang="en-US" dirty="0" smtClean="0"/>
              <a:t>Write 1</a:t>
            </a:r>
            <a:r>
              <a:rPr lang="en-US" dirty="0"/>
              <a:t> </a:t>
            </a:r>
            <a:r>
              <a:rPr lang="en-US" dirty="0" smtClean="0"/>
              <a:t>sentence defining what a font is.</a:t>
            </a:r>
            <a:endParaRPr lang="en" dirty="0"/>
          </a:p>
        </p:txBody>
      </p:sp>
    </p:spTree>
    <p:extLst>
      <p:ext uri="{BB962C8B-B14F-4D97-AF65-F5344CB8AC3E}">
        <p14:creationId xmlns:p14="http://schemas.microsoft.com/office/powerpoint/2010/main" val="1339572623"/>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smtClean="0"/>
              <a:t>October 13 and 17</a:t>
            </a:r>
            <a:r>
              <a:rPr lang="en" dirty="0" smtClean="0"/>
              <a:t>, 201</a:t>
            </a:r>
            <a:r>
              <a:rPr lang="en-US" dirty="0" smtClean="0"/>
              <a:t>7</a:t>
            </a:r>
            <a:endParaRPr lang="en" dirty="0"/>
          </a:p>
        </p:txBody>
      </p:sp>
      <p:sp>
        <p:nvSpPr>
          <p:cNvPr id="180" name="Shape 180"/>
          <p:cNvSpPr txBox="1">
            <a:spLocks noGrp="1"/>
          </p:cNvSpPr>
          <p:nvPr>
            <p:ph type="body" idx="1"/>
          </p:nvPr>
        </p:nvSpPr>
        <p:spPr>
          <a:xfrm>
            <a:off x="471900" y="1919075"/>
            <a:ext cx="8222100" cy="2451000"/>
          </a:xfrm>
          <a:prstGeom prst="rect">
            <a:avLst/>
          </a:prstGeom>
        </p:spPr>
        <p:txBody>
          <a:bodyPr lIns="91425" tIns="91425" rIns="91425" bIns="91425" anchor="t" anchorCtr="0">
            <a:noAutofit/>
          </a:bodyPr>
          <a:lstStyle/>
          <a:p>
            <a:pPr lvl="0" rtl="0">
              <a:spcBef>
                <a:spcPts val="0"/>
              </a:spcBef>
            </a:pPr>
            <a:r>
              <a:rPr lang="en-US" dirty="0" smtClean="0"/>
              <a:t>Load the travel </a:t>
            </a:r>
            <a:r>
              <a:rPr lang="en-US" smtClean="0"/>
              <a:t>itinerary projects you began during the previous class for inspection.</a:t>
            </a:r>
            <a:endParaRPr lang="en" dirty="0"/>
          </a:p>
        </p:txBody>
      </p:sp>
    </p:spTree>
    <p:extLst>
      <p:ext uri="{BB962C8B-B14F-4D97-AF65-F5344CB8AC3E}">
        <p14:creationId xmlns:p14="http://schemas.microsoft.com/office/powerpoint/2010/main" val="732604672"/>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471900" y="394855"/>
            <a:ext cx="8222100" cy="1111570"/>
          </a:xfrm>
          <a:prstGeom prst="rect">
            <a:avLst/>
          </a:prstGeom>
        </p:spPr>
        <p:txBody>
          <a:bodyPr lIns="91425" tIns="91425" rIns="91425" bIns="91425" anchor="b" anchorCtr="0">
            <a:noAutofit/>
          </a:bodyPr>
          <a:lstStyle/>
          <a:p>
            <a:pPr lvl="0" rtl="0">
              <a:spcBef>
                <a:spcPts val="0"/>
              </a:spcBef>
              <a:buNone/>
            </a:pPr>
            <a:r>
              <a:rPr lang="en-US" dirty="0" smtClean="0"/>
              <a:t>October 11-17</a:t>
            </a:r>
            <a:r>
              <a:rPr lang="en" dirty="0" smtClean="0"/>
              <a:t>, 201</a:t>
            </a:r>
            <a:r>
              <a:rPr lang="en-US" dirty="0" smtClean="0"/>
              <a:t>7</a:t>
            </a:r>
            <a:r>
              <a:rPr lang="en" dirty="0" smtClean="0"/>
              <a:t>: </a:t>
            </a:r>
            <a:r>
              <a:rPr lang="en" dirty="0"/>
              <a:t>C.S.S. </a:t>
            </a:r>
            <a:r>
              <a:rPr lang="en" dirty="0" smtClean="0"/>
              <a:t>Project</a:t>
            </a:r>
            <a:endParaRPr lang="en" dirty="0"/>
          </a:p>
        </p:txBody>
      </p:sp>
      <p:sp>
        <p:nvSpPr>
          <p:cNvPr id="186" name="Shape 186"/>
          <p:cNvSpPr txBox="1">
            <a:spLocks noGrp="1"/>
          </p:cNvSpPr>
          <p:nvPr>
            <p:ph type="body" idx="1"/>
          </p:nvPr>
        </p:nvSpPr>
        <p:spPr>
          <a:xfrm>
            <a:off x="471900" y="1919075"/>
            <a:ext cx="8222100" cy="3126000"/>
          </a:xfrm>
          <a:prstGeom prst="rect">
            <a:avLst/>
          </a:prstGeom>
        </p:spPr>
        <p:txBody>
          <a:bodyPr lIns="91425" tIns="91425" rIns="91425" bIns="91425" anchor="t" anchorCtr="0">
            <a:noAutofit/>
          </a:bodyPr>
          <a:lstStyle/>
          <a:p>
            <a:pPr lvl="0" rtl="0">
              <a:spcBef>
                <a:spcPts val="0"/>
              </a:spcBef>
              <a:spcAft>
                <a:spcPts val="400"/>
              </a:spcAft>
              <a:buNone/>
            </a:pPr>
            <a:r>
              <a:rPr lang="en" dirty="0"/>
              <a:t>Objective: the students will be able to add a colored background, a font family method to their C.S.S. in order to enhance the appearance of their travel itinerary </a:t>
            </a:r>
            <a:r>
              <a:rPr lang="en" dirty="0" smtClean="0"/>
              <a:t>project</a:t>
            </a:r>
            <a:r>
              <a:rPr lang="en-US" dirty="0" smtClean="0"/>
              <a:t>s</a:t>
            </a:r>
            <a:r>
              <a:rPr lang="en" dirty="0" smtClean="0"/>
              <a:t>.</a:t>
            </a:r>
            <a:endParaRPr lang="en" dirty="0"/>
          </a:p>
          <a:p>
            <a:pPr marL="457200" lvl="0" indent="-228600" rtl="0">
              <a:spcBef>
                <a:spcPts val="0"/>
              </a:spcBef>
              <a:spcAft>
                <a:spcPts val="400"/>
              </a:spcAft>
            </a:pPr>
            <a:r>
              <a:rPr lang="en" dirty="0"/>
              <a:t>Direct Instruction: colored backgrounds, font families and paragraph classes</a:t>
            </a:r>
          </a:p>
          <a:p>
            <a:pPr marL="457200" lvl="0" indent="-228600">
              <a:spcAft>
                <a:spcPts val="400"/>
              </a:spcAft>
            </a:pPr>
            <a:r>
              <a:rPr lang="en" dirty="0"/>
              <a:t>Independent Practice: enhance </a:t>
            </a:r>
            <a:r>
              <a:rPr lang="en-US" dirty="0" smtClean="0"/>
              <a:t>the </a:t>
            </a:r>
            <a:r>
              <a:rPr lang="en" dirty="0" smtClean="0"/>
              <a:t>travel </a:t>
            </a:r>
            <a:r>
              <a:rPr lang="en" dirty="0"/>
              <a:t>itinerary projects from earlier </a:t>
            </a:r>
            <a:r>
              <a:rPr lang="en-US" dirty="0" smtClean="0"/>
              <a:t>last month</a:t>
            </a:r>
            <a:r>
              <a:rPr lang="en" dirty="0" smtClean="0"/>
              <a:t> </a:t>
            </a:r>
            <a:r>
              <a:rPr lang="en-US" dirty="0" smtClean="0"/>
              <a:t>by implementing a layout table similar to the teacher’s ”</a:t>
            </a:r>
            <a:r>
              <a:rPr lang="mr-IN" dirty="0" smtClean="0"/>
              <a:t>…</a:t>
            </a:r>
            <a:r>
              <a:rPr lang="en-US" dirty="0"/>
              <a:t>Curacao” project at </a:t>
            </a:r>
            <a:r>
              <a:rPr lang="en-US" dirty="0">
                <a:hlinkClick r:id="rId3"/>
              </a:rPr>
              <a:t>https://www.khanacademy.org/computer-programming/spin-off-of-caribbean-travel-curaao/5471788675</a:t>
            </a:r>
            <a:r>
              <a:rPr lang="en-US" dirty="0"/>
              <a:t>.  T</a:t>
            </a:r>
            <a:r>
              <a:rPr lang="en-US" dirty="0" smtClean="0"/>
              <a:t>he page must have a </a:t>
            </a:r>
            <a:r>
              <a:rPr lang="en" dirty="0" smtClean="0"/>
              <a:t>background image</a:t>
            </a:r>
            <a:r>
              <a:rPr lang="en-US" dirty="0"/>
              <a:t> </a:t>
            </a:r>
            <a:r>
              <a:rPr lang="en-US" dirty="0" smtClean="0"/>
              <a:t>and </a:t>
            </a:r>
            <a:r>
              <a:rPr lang="en" dirty="0" smtClean="0"/>
              <a:t>at </a:t>
            </a:r>
            <a:r>
              <a:rPr lang="en" dirty="0"/>
              <a:t>least </a:t>
            </a:r>
            <a:r>
              <a:rPr lang="en-US" dirty="0" smtClean="0"/>
              <a:t>3</a:t>
            </a:r>
            <a:r>
              <a:rPr lang="en" dirty="0" smtClean="0"/>
              <a:t> </a:t>
            </a:r>
            <a:r>
              <a:rPr lang="en" dirty="0"/>
              <a:t>paragraph </a:t>
            </a:r>
            <a:r>
              <a:rPr lang="en" u="sng" dirty="0" smtClean="0"/>
              <a:t>classe</a:t>
            </a:r>
            <a:r>
              <a:rPr lang="en-US" u="sng" dirty="0" smtClean="0"/>
              <a:t>s</a:t>
            </a:r>
            <a:r>
              <a:rPr lang="en-US" dirty="0" smtClean="0"/>
              <a:t> of the same font family.  Bonus: for added effect, make each paragraph a different color.  Due by the end of class on Oct. 16 (50 project points).</a:t>
            </a:r>
            <a:endParaRPr lang="en" dirty="0"/>
          </a:p>
        </p:txBody>
      </p:sp>
    </p:spTree>
    <p:extLst>
      <p:ext uri="{BB962C8B-B14F-4D97-AF65-F5344CB8AC3E}">
        <p14:creationId xmlns:p14="http://schemas.microsoft.com/office/powerpoint/2010/main" val="1201443499"/>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 dirty="0"/>
              <a:t>Do </a:t>
            </a:r>
            <a:r>
              <a:rPr lang="en" dirty="0" smtClean="0"/>
              <a:t>Now</a:t>
            </a:r>
            <a:r>
              <a:rPr lang="en-US" smtClean="0"/>
              <a:t> #2</a:t>
            </a:r>
            <a:r>
              <a:rPr lang="en" smtClean="0"/>
              <a:t>: </a:t>
            </a:r>
            <a:r>
              <a:rPr lang="en-US" dirty="0"/>
              <a:t>September 7</a:t>
            </a:r>
            <a:r>
              <a:rPr lang="en" dirty="0" smtClean="0"/>
              <a:t>, 201</a:t>
            </a:r>
            <a:r>
              <a:rPr lang="en-US" dirty="0" smtClean="0"/>
              <a:t>7</a:t>
            </a:r>
            <a:endParaRPr lang="en" dirty="0"/>
          </a:p>
        </p:txBody>
      </p:sp>
      <p:sp>
        <p:nvSpPr>
          <p:cNvPr id="74" name="Shape 74"/>
          <p:cNvSpPr txBox="1">
            <a:spLocks noGrp="1"/>
          </p:cNvSpPr>
          <p:nvPr>
            <p:ph type="body" idx="1"/>
          </p:nvPr>
        </p:nvSpPr>
        <p:spPr>
          <a:xfrm>
            <a:off x="471900" y="1919074"/>
            <a:ext cx="8222100" cy="2294337"/>
          </a:xfrm>
          <a:prstGeom prst="rect">
            <a:avLst/>
          </a:prstGeom>
        </p:spPr>
        <p:txBody>
          <a:bodyPr lIns="91425" tIns="91425" rIns="91425" bIns="91425" anchor="t" anchorCtr="0">
            <a:noAutofit/>
          </a:bodyPr>
          <a:lstStyle/>
          <a:p>
            <a:pPr lvl="0">
              <a:spcBef>
                <a:spcPts val="0"/>
              </a:spcBef>
              <a:buNone/>
            </a:pPr>
            <a:r>
              <a:rPr lang="en-US" dirty="0" smtClean="0"/>
              <a:t>Register for a Khan Academy account by doing the following:</a:t>
            </a:r>
          </a:p>
          <a:p>
            <a:pPr marL="342900" lvl="0" indent="-342900">
              <a:spcBef>
                <a:spcPts val="0"/>
              </a:spcBef>
              <a:buFont typeface="+mj-lt"/>
              <a:buAutoNum type="arabicPeriod"/>
            </a:pPr>
            <a:r>
              <a:rPr lang="en-US" dirty="0" smtClean="0"/>
              <a:t>Browse </a:t>
            </a:r>
            <a:r>
              <a:rPr lang="en-US" dirty="0" smtClean="0">
                <a:hlinkClick r:id="rId3"/>
              </a:rPr>
              <a:t>http://www.khanacademy.org</a:t>
            </a:r>
            <a:r>
              <a:rPr lang="en-US" dirty="0" smtClean="0"/>
              <a:t> and create an account.</a:t>
            </a:r>
          </a:p>
          <a:p>
            <a:pPr marL="342900" lvl="0" indent="-342900">
              <a:spcBef>
                <a:spcPts val="0"/>
              </a:spcBef>
              <a:buFont typeface="+mj-lt"/>
              <a:buAutoNum type="arabicPeriod"/>
            </a:pPr>
            <a:r>
              <a:rPr lang="en-US" dirty="0" smtClean="0"/>
              <a:t>Browse </a:t>
            </a:r>
            <a:r>
              <a:rPr lang="en-US" dirty="0" smtClean="0">
                <a:hlinkClick r:id="rId4"/>
              </a:rPr>
              <a:t>http://www.khanacademy.org/coaches</a:t>
            </a:r>
            <a:r>
              <a:rPr lang="en-US" dirty="0" smtClean="0"/>
              <a:t>.</a:t>
            </a:r>
          </a:p>
          <a:p>
            <a:pPr marL="342900" lvl="0" indent="-342900">
              <a:spcBef>
                <a:spcPts val="0"/>
              </a:spcBef>
              <a:buFont typeface="+mj-lt"/>
              <a:buAutoNum type="arabicPeriod"/>
            </a:pPr>
            <a:r>
              <a:rPr lang="en-US" dirty="0" smtClean="0"/>
              <a:t>In the “Add a coach” field, enter “QZHBHE” for “A” day or “PK87YZ” for “B” day.</a:t>
            </a:r>
          </a:p>
        </p:txBody>
      </p:sp>
    </p:spTree>
    <p:extLst>
      <p:ext uri="{BB962C8B-B14F-4D97-AF65-F5344CB8AC3E}">
        <p14:creationId xmlns:p14="http://schemas.microsoft.com/office/powerpoint/2010/main" val="1799215344"/>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a:t>October </a:t>
            </a:r>
            <a:r>
              <a:rPr lang="en-US" dirty="0" smtClean="0"/>
              <a:t>18</a:t>
            </a:r>
            <a:r>
              <a:rPr lang="en" dirty="0" smtClean="0"/>
              <a:t>, 201</a:t>
            </a:r>
            <a:r>
              <a:rPr lang="en-US" dirty="0" smtClean="0"/>
              <a:t>7</a:t>
            </a:r>
            <a:endParaRPr lang="en" dirty="0"/>
          </a:p>
        </p:txBody>
      </p:sp>
      <p:sp>
        <p:nvSpPr>
          <p:cNvPr id="180" name="Shape 180"/>
          <p:cNvSpPr txBox="1">
            <a:spLocks noGrp="1"/>
          </p:cNvSpPr>
          <p:nvPr>
            <p:ph type="body" idx="1"/>
          </p:nvPr>
        </p:nvSpPr>
        <p:spPr>
          <a:xfrm>
            <a:off x="471900" y="1919075"/>
            <a:ext cx="8222100" cy="2451000"/>
          </a:xfrm>
          <a:prstGeom prst="rect">
            <a:avLst/>
          </a:prstGeom>
        </p:spPr>
        <p:txBody>
          <a:bodyPr lIns="91425" tIns="91425" rIns="91425" bIns="91425" anchor="t" anchorCtr="0">
            <a:noAutofit/>
          </a:bodyPr>
          <a:lstStyle/>
          <a:p>
            <a:pPr lvl="0" rtl="0">
              <a:spcBef>
                <a:spcPts val="0"/>
              </a:spcBef>
            </a:pPr>
            <a:r>
              <a:rPr lang="en-US" dirty="0" smtClean="0"/>
              <a:t>Write </a:t>
            </a:r>
            <a:r>
              <a:rPr lang="en-US" dirty="0"/>
              <a:t>1 sentence defining what a font </a:t>
            </a:r>
            <a:r>
              <a:rPr lang="en-US" dirty="0" smtClean="0"/>
              <a:t>is.</a:t>
            </a:r>
            <a:endParaRPr lang="en" dirty="0"/>
          </a:p>
        </p:txBody>
      </p:sp>
    </p:spTree>
    <p:extLst>
      <p:ext uri="{BB962C8B-B14F-4D97-AF65-F5344CB8AC3E}">
        <p14:creationId xmlns:p14="http://schemas.microsoft.com/office/powerpoint/2010/main" val="1343231669"/>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a:t>October </a:t>
            </a:r>
            <a:r>
              <a:rPr lang="en-US" dirty="0" smtClean="0"/>
              <a:t>19</a:t>
            </a:r>
            <a:r>
              <a:rPr lang="en" dirty="0" smtClean="0"/>
              <a:t>, 201</a:t>
            </a:r>
            <a:r>
              <a:rPr lang="en-US" dirty="0" smtClean="0"/>
              <a:t>7</a:t>
            </a:r>
            <a:endParaRPr lang="en" dirty="0"/>
          </a:p>
        </p:txBody>
      </p:sp>
      <p:sp>
        <p:nvSpPr>
          <p:cNvPr id="180" name="Shape 180"/>
          <p:cNvSpPr txBox="1">
            <a:spLocks noGrp="1"/>
          </p:cNvSpPr>
          <p:nvPr>
            <p:ph type="body" idx="1"/>
          </p:nvPr>
        </p:nvSpPr>
        <p:spPr>
          <a:xfrm>
            <a:off x="471900" y="1919075"/>
            <a:ext cx="8222100" cy="2451000"/>
          </a:xfrm>
          <a:prstGeom prst="rect">
            <a:avLst/>
          </a:prstGeom>
        </p:spPr>
        <p:txBody>
          <a:bodyPr lIns="91425" tIns="91425" rIns="91425" bIns="91425" anchor="t" anchorCtr="0">
            <a:noAutofit/>
          </a:bodyPr>
          <a:lstStyle/>
          <a:p>
            <a:pPr lvl="0"/>
            <a:r>
              <a:rPr lang="en-US" dirty="0" smtClean="0"/>
              <a:t>Name </a:t>
            </a:r>
            <a:r>
              <a:rPr lang="en-US" dirty="0"/>
              <a:t>at least 2 properties of fonts (e.g.: size).</a:t>
            </a:r>
            <a:endParaRPr lang="en" dirty="0"/>
          </a:p>
        </p:txBody>
      </p:sp>
    </p:spTree>
    <p:extLst>
      <p:ext uri="{BB962C8B-B14F-4D97-AF65-F5344CB8AC3E}">
        <p14:creationId xmlns:p14="http://schemas.microsoft.com/office/powerpoint/2010/main" val="1996991020"/>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900" y="409903"/>
            <a:ext cx="8222100" cy="1096522"/>
          </a:xfrm>
        </p:spPr>
        <p:txBody>
          <a:bodyPr/>
          <a:lstStyle/>
          <a:p>
            <a:r>
              <a:rPr lang="en-US" sz="3100"/>
              <a:t>October </a:t>
            </a:r>
            <a:r>
              <a:rPr lang="en-US" sz="3100" smtClean="0"/>
              <a:t>18 and 19, 2017: </a:t>
            </a:r>
            <a:r>
              <a:rPr lang="en-US" sz="3100" dirty="0"/>
              <a:t>Font and Table Properties</a:t>
            </a:r>
          </a:p>
        </p:txBody>
      </p:sp>
      <p:sp>
        <p:nvSpPr>
          <p:cNvPr id="3" name="Text Placeholder 2"/>
          <p:cNvSpPr>
            <a:spLocks noGrp="1"/>
          </p:cNvSpPr>
          <p:nvPr>
            <p:ph type="body" idx="1"/>
          </p:nvPr>
        </p:nvSpPr>
        <p:spPr>
          <a:xfrm>
            <a:off x="471900" y="2645478"/>
            <a:ext cx="3999900" cy="1983796"/>
          </a:xfrm>
        </p:spPr>
        <p:txBody>
          <a:bodyPr/>
          <a:lstStyle/>
          <a:p>
            <a:r>
              <a:rPr lang="en-US" dirty="0"/>
              <a:t>Direct </a:t>
            </a:r>
            <a:r>
              <a:rPr lang="en-US" dirty="0" smtClean="0"/>
              <a:t>Instruction (Oct. 18): </a:t>
            </a:r>
            <a:r>
              <a:rPr lang="en-US" dirty="0"/>
              <a:t>Font Properties</a:t>
            </a:r>
          </a:p>
          <a:p>
            <a:pPr marL="460375" indent="-230188">
              <a:buFont typeface="Arial" pitchFamily="34" charset="0"/>
              <a:buChar char="•"/>
            </a:pPr>
            <a:r>
              <a:rPr lang="en-US" dirty="0"/>
              <a:t>Font Family</a:t>
            </a:r>
          </a:p>
          <a:p>
            <a:pPr marL="460375" indent="-230188">
              <a:buFont typeface="Arial" pitchFamily="34" charset="0"/>
              <a:buChar char="•"/>
            </a:pPr>
            <a:r>
              <a:rPr lang="en-US" dirty="0"/>
              <a:t>Color</a:t>
            </a:r>
          </a:p>
          <a:p>
            <a:pPr marL="460375" indent="-230188">
              <a:buFont typeface="Arial" pitchFamily="34" charset="0"/>
              <a:buChar char="•"/>
            </a:pPr>
            <a:r>
              <a:rPr lang="en-US" dirty="0"/>
              <a:t>Font Size</a:t>
            </a:r>
          </a:p>
        </p:txBody>
      </p:sp>
      <p:sp>
        <p:nvSpPr>
          <p:cNvPr id="4" name="Text Placeholder 3"/>
          <p:cNvSpPr>
            <a:spLocks noGrp="1"/>
          </p:cNvSpPr>
          <p:nvPr>
            <p:ph type="body" idx="2"/>
          </p:nvPr>
        </p:nvSpPr>
        <p:spPr>
          <a:xfrm>
            <a:off x="4694250" y="2645478"/>
            <a:ext cx="3999900" cy="2289490"/>
          </a:xfrm>
        </p:spPr>
        <p:txBody>
          <a:bodyPr/>
          <a:lstStyle/>
          <a:p>
            <a:r>
              <a:rPr lang="en-US" dirty="0"/>
              <a:t>Direct </a:t>
            </a:r>
            <a:r>
              <a:rPr lang="en-US" dirty="0" smtClean="0"/>
              <a:t>Instruction (Oct. 19): </a:t>
            </a:r>
            <a:r>
              <a:rPr lang="en-US" dirty="0"/>
              <a:t>Table Properties</a:t>
            </a:r>
          </a:p>
          <a:p>
            <a:pPr marL="460375" indent="-230188">
              <a:buFont typeface="Arial" pitchFamily="34" charset="0"/>
              <a:buChar char="•"/>
            </a:pPr>
            <a:r>
              <a:rPr lang="en-US" dirty="0"/>
              <a:t>Comments</a:t>
            </a:r>
          </a:p>
          <a:p>
            <a:pPr marL="460375" indent="-230188">
              <a:buFont typeface="Arial" pitchFamily="34" charset="0"/>
              <a:buChar char="•"/>
            </a:pPr>
            <a:r>
              <a:rPr lang="en-US" dirty="0"/>
              <a:t>Borders</a:t>
            </a:r>
          </a:p>
          <a:p>
            <a:pPr marL="460375" indent="-230188">
              <a:buFont typeface="Arial" pitchFamily="34" charset="0"/>
              <a:buChar char="•"/>
            </a:pPr>
            <a:r>
              <a:rPr lang="en-US" dirty="0"/>
              <a:t>Alignment</a:t>
            </a:r>
          </a:p>
          <a:p>
            <a:pPr marL="460375" indent="-230188">
              <a:buFont typeface="Arial" pitchFamily="34" charset="0"/>
              <a:buChar char="•"/>
            </a:pPr>
            <a:r>
              <a:rPr lang="en-US" dirty="0"/>
              <a:t>Height and Width</a:t>
            </a:r>
          </a:p>
        </p:txBody>
      </p:sp>
      <p:sp>
        <p:nvSpPr>
          <p:cNvPr id="5" name="TextBox 4"/>
          <p:cNvSpPr txBox="1"/>
          <p:nvPr/>
        </p:nvSpPr>
        <p:spPr>
          <a:xfrm>
            <a:off x="466752" y="1909032"/>
            <a:ext cx="8010095" cy="523220"/>
          </a:xfrm>
          <a:prstGeom prst="rect">
            <a:avLst/>
          </a:prstGeom>
          <a:noFill/>
        </p:spPr>
        <p:txBody>
          <a:bodyPr wrap="square" rtlCol="0">
            <a:spAutoFit/>
          </a:bodyPr>
          <a:lstStyle/>
          <a:p>
            <a:pPr lvl="0"/>
            <a:r>
              <a:rPr lang="en" dirty="0"/>
              <a:t>Objective: the students will be able to change the font families, styles and sizes on a web page in order to create a blog.</a:t>
            </a:r>
          </a:p>
        </p:txBody>
      </p:sp>
      <p:cxnSp>
        <p:nvCxnSpPr>
          <p:cNvPr id="8" name="Straight Connector 7"/>
          <p:cNvCxnSpPr/>
          <p:nvPr/>
        </p:nvCxnSpPr>
        <p:spPr>
          <a:xfrm flipH="1">
            <a:off x="4204138" y="2719048"/>
            <a:ext cx="1" cy="1983796"/>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5340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US" dirty="0" smtClean="0"/>
              <a:t>October </a:t>
            </a:r>
            <a:r>
              <a:rPr lang="en" dirty="0" smtClean="0"/>
              <a:t>1</a:t>
            </a:r>
            <a:r>
              <a:rPr lang="en-US" dirty="0" smtClean="0"/>
              <a:t>8</a:t>
            </a:r>
            <a:r>
              <a:rPr lang="en" dirty="0" smtClean="0"/>
              <a:t>, 201</a:t>
            </a:r>
            <a:r>
              <a:rPr lang="en-US" dirty="0" smtClean="0"/>
              <a:t>7</a:t>
            </a:r>
            <a:r>
              <a:rPr lang="en" dirty="0" smtClean="0"/>
              <a:t>: </a:t>
            </a:r>
            <a:r>
              <a:rPr lang="en" dirty="0"/>
              <a:t>Font Sizes</a:t>
            </a:r>
          </a:p>
        </p:txBody>
      </p:sp>
      <p:sp>
        <p:nvSpPr>
          <p:cNvPr id="246" name="Shape 246"/>
          <p:cNvSpPr txBox="1">
            <a:spLocks noGrp="1"/>
          </p:cNvSpPr>
          <p:nvPr>
            <p:ph type="body" idx="1"/>
          </p:nvPr>
        </p:nvSpPr>
        <p:spPr>
          <a:xfrm>
            <a:off x="471900" y="1919075"/>
            <a:ext cx="8222100" cy="3224400"/>
          </a:xfrm>
          <a:prstGeom prst="rect">
            <a:avLst/>
          </a:prstGeom>
        </p:spPr>
        <p:txBody>
          <a:bodyPr lIns="91425" tIns="91425" rIns="91425" bIns="91425" anchor="t" anchorCtr="0">
            <a:noAutofit/>
          </a:bodyPr>
          <a:lstStyle/>
          <a:p>
            <a:pPr lvl="0" rtl="0">
              <a:spcBef>
                <a:spcPts val="0"/>
              </a:spcBef>
              <a:spcAft>
                <a:spcPts val="400"/>
              </a:spcAft>
              <a:buNone/>
            </a:pPr>
            <a:r>
              <a:rPr lang="en" dirty="0"/>
              <a:t>Objective: the students will be able to change the font families, styles and sizes on a web page in order to create a blog.</a:t>
            </a:r>
          </a:p>
          <a:p>
            <a:pPr marL="457200" lvl="0" indent="-228600" rtl="0">
              <a:spcBef>
                <a:spcPts val="0"/>
              </a:spcBef>
              <a:spcAft>
                <a:spcPts val="400"/>
              </a:spcAft>
            </a:pPr>
            <a:r>
              <a:rPr lang="en" dirty="0"/>
              <a:t>Direct Instruction: Font Sizes</a:t>
            </a:r>
          </a:p>
          <a:p>
            <a:pPr marL="457200" lvl="0" indent="-228600" rtl="0">
              <a:spcBef>
                <a:spcPts val="0"/>
              </a:spcBef>
              <a:spcAft>
                <a:spcPts val="400"/>
              </a:spcAft>
            </a:pPr>
            <a:r>
              <a:rPr lang="en" dirty="0"/>
              <a:t>Guided Practice: “Great big font sizes” challenge</a:t>
            </a:r>
          </a:p>
          <a:p>
            <a:pPr marL="457200" lvl="0" indent="-228600" rtl="0">
              <a:spcBef>
                <a:spcPts val="0"/>
              </a:spcBef>
              <a:spcAft>
                <a:spcPts val="400"/>
              </a:spcAft>
            </a:pPr>
            <a:r>
              <a:rPr lang="en" dirty="0"/>
              <a:t>Independent Practice: Fancy 5-line Poems (30 classwork points)</a:t>
            </a:r>
          </a:p>
          <a:p>
            <a:pPr marL="914400" lvl="1" indent="-228600" rtl="0">
              <a:spcBef>
                <a:spcPts val="0"/>
              </a:spcBef>
              <a:spcAft>
                <a:spcPts val="400"/>
              </a:spcAft>
            </a:pPr>
            <a:r>
              <a:rPr lang="en" dirty="0"/>
              <a:t>Add 2 more lines to your 5-line poems.</a:t>
            </a:r>
          </a:p>
          <a:p>
            <a:pPr marL="914400" lvl="1" indent="-228600" rtl="0">
              <a:spcBef>
                <a:spcPts val="0"/>
              </a:spcBef>
              <a:spcAft>
                <a:spcPts val="400"/>
              </a:spcAft>
            </a:pPr>
            <a:r>
              <a:rPr lang="en" dirty="0"/>
              <a:t>Make each line a different color</a:t>
            </a:r>
          </a:p>
          <a:p>
            <a:pPr marL="914400" lvl="1" indent="-228600" rtl="0">
              <a:spcBef>
                <a:spcPts val="0"/>
              </a:spcBef>
              <a:spcAft>
                <a:spcPts val="400"/>
              </a:spcAft>
            </a:pPr>
            <a:r>
              <a:rPr lang="en" dirty="0"/>
              <a:t>Write a CSS rule where the “fantasy” font family applies for all 7 lines.</a:t>
            </a:r>
          </a:p>
          <a:p>
            <a:pPr marL="914400" lvl="1" indent="-228600" rtl="0">
              <a:spcBef>
                <a:spcPts val="0"/>
              </a:spcBef>
              <a:spcAft>
                <a:spcPts val="400"/>
              </a:spcAft>
            </a:pPr>
            <a:r>
              <a:rPr lang="en" dirty="0"/>
              <a:t>Make each line an increasingly greater size.</a:t>
            </a:r>
          </a:p>
        </p:txBody>
      </p:sp>
    </p:spTree>
    <p:extLst>
      <p:ext uri="{BB962C8B-B14F-4D97-AF65-F5344CB8AC3E}">
        <p14:creationId xmlns:p14="http://schemas.microsoft.com/office/powerpoint/2010/main" val="1675134779"/>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100" dirty="0"/>
              <a:t>October </a:t>
            </a:r>
            <a:r>
              <a:rPr lang="en-US" sz="3100" dirty="0" smtClean="0"/>
              <a:t>19, 2017: </a:t>
            </a:r>
            <a:r>
              <a:rPr lang="en-US" sz="3100" dirty="0"/>
              <a:t>Font and Table Properties</a:t>
            </a:r>
          </a:p>
        </p:txBody>
      </p:sp>
      <p:sp>
        <p:nvSpPr>
          <p:cNvPr id="3" name="Text Placeholder 2"/>
          <p:cNvSpPr>
            <a:spLocks noGrp="1"/>
          </p:cNvSpPr>
          <p:nvPr>
            <p:ph type="body" idx="1"/>
          </p:nvPr>
        </p:nvSpPr>
        <p:spPr>
          <a:xfrm>
            <a:off x="471900" y="2645478"/>
            <a:ext cx="8222250" cy="2373252"/>
          </a:xfrm>
        </p:spPr>
        <p:txBody>
          <a:bodyPr/>
          <a:lstStyle/>
          <a:p>
            <a:r>
              <a:rPr lang="en-US" dirty="0">
                <a:solidFill>
                  <a:schemeClr val="accent4">
                    <a:lumMod val="10000"/>
                  </a:schemeClr>
                </a:solidFill>
              </a:rPr>
              <a:t>Independent Practice (30 </a:t>
            </a:r>
            <a:r>
              <a:rPr lang="en-US" dirty="0" err="1">
                <a:solidFill>
                  <a:schemeClr val="accent4">
                    <a:lumMod val="10000"/>
                  </a:schemeClr>
                </a:solidFill>
              </a:rPr>
              <a:t>classwork</a:t>
            </a:r>
            <a:r>
              <a:rPr lang="en-US" dirty="0">
                <a:solidFill>
                  <a:schemeClr val="accent4">
                    <a:lumMod val="10000"/>
                  </a:schemeClr>
                </a:solidFill>
              </a:rPr>
              <a:t> points):</a:t>
            </a:r>
          </a:p>
          <a:p>
            <a:pPr marL="342900" indent="-342900">
              <a:buFont typeface="+mj-lt"/>
              <a:buAutoNum type="arabicPeriod"/>
            </a:pPr>
            <a:r>
              <a:rPr lang="en-US" dirty="0">
                <a:solidFill>
                  <a:schemeClr val="accent4">
                    <a:lumMod val="10000"/>
                  </a:schemeClr>
                </a:solidFill>
              </a:rPr>
              <a:t>Load your travel itinerary or recipe book project from earlier last month.</a:t>
            </a:r>
          </a:p>
          <a:p>
            <a:pPr marL="342900" indent="-342900">
              <a:buFont typeface="+mj-lt"/>
              <a:buAutoNum type="arabicPeriod"/>
            </a:pPr>
            <a:r>
              <a:rPr lang="en-US" dirty="0">
                <a:solidFill>
                  <a:schemeClr val="accent4">
                    <a:lumMod val="10000"/>
                  </a:schemeClr>
                </a:solidFill>
              </a:rPr>
              <a:t>Make the following modifications:</a:t>
            </a:r>
          </a:p>
          <a:p>
            <a:pPr marL="915988" lvl="1" indent="-342900">
              <a:spcAft>
                <a:spcPts val="600"/>
              </a:spcAft>
              <a:buFont typeface="Arial" pitchFamily="34" charset="0"/>
              <a:buChar char="•"/>
            </a:pPr>
            <a:r>
              <a:rPr lang="en-US" dirty="0">
                <a:solidFill>
                  <a:schemeClr val="accent4">
                    <a:lumMod val="10000"/>
                  </a:schemeClr>
                </a:solidFill>
              </a:rPr>
              <a:t>Write a C.S.S. rule formatting your tables with borders.</a:t>
            </a:r>
          </a:p>
          <a:p>
            <a:pPr marL="915988" lvl="1" indent="-342900">
              <a:spcAft>
                <a:spcPts val="600"/>
              </a:spcAft>
              <a:buFont typeface="Arial" pitchFamily="34" charset="0"/>
              <a:buChar char="•"/>
            </a:pPr>
            <a:r>
              <a:rPr lang="en-US" dirty="0">
                <a:solidFill>
                  <a:schemeClr val="accent4">
                    <a:lumMod val="10000"/>
                  </a:schemeClr>
                </a:solidFill>
              </a:rPr>
              <a:t>Write a C.S.S. rule aligning the text in the header row to “center.”</a:t>
            </a:r>
          </a:p>
          <a:p>
            <a:pPr marL="915988" lvl="1" indent="-342900">
              <a:spcAft>
                <a:spcPts val="600"/>
              </a:spcAft>
              <a:buFont typeface="Arial" pitchFamily="34" charset="0"/>
              <a:buChar char="•"/>
            </a:pPr>
            <a:r>
              <a:rPr lang="en-US" dirty="0">
                <a:solidFill>
                  <a:schemeClr val="accent4">
                    <a:lumMod val="10000"/>
                  </a:schemeClr>
                </a:solidFill>
              </a:rPr>
              <a:t>Write a C.S.S. rule aligning the data in the table to “left.”</a:t>
            </a:r>
          </a:p>
        </p:txBody>
      </p:sp>
      <p:sp>
        <p:nvSpPr>
          <p:cNvPr id="5" name="TextBox 4"/>
          <p:cNvSpPr txBox="1"/>
          <p:nvPr/>
        </p:nvSpPr>
        <p:spPr>
          <a:xfrm>
            <a:off x="684055" y="1919542"/>
            <a:ext cx="8010095" cy="523220"/>
          </a:xfrm>
          <a:prstGeom prst="rect">
            <a:avLst/>
          </a:prstGeom>
          <a:noFill/>
        </p:spPr>
        <p:txBody>
          <a:bodyPr wrap="square" rtlCol="0">
            <a:spAutoFit/>
          </a:bodyPr>
          <a:lstStyle/>
          <a:p>
            <a:pPr lvl="0"/>
            <a:r>
              <a:rPr lang="en" dirty="0"/>
              <a:t>Objective: the students will be able to change the font families, styles and sizes on a web page in order to create a blog.</a:t>
            </a:r>
          </a:p>
        </p:txBody>
      </p:sp>
    </p:spTree>
    <p:extLst>
      <p:ext uri="{BB962C8B-B14F-4D97-AF65-F5344CB8AC3E}">
        <p14:creationId xmlns:p14="http://schemas.microsoft.com/office/powerpoint/2010/main" val="3095604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smtClean="0"/>
              <a:t>October 20 and 23</a:t>
            </a:r>
            <a:r>
              <a:rPr lang="en" dirty="0" smtClean="0"/>
              <a:t>, 201</a:t>
            </a:r>
            <a:r>
              <a:rPr lang="en-US" dirty="0" smtClean="0"/>
              <a:t>7</a:t>
            </a:r>
            <a:endParaRPr lang="en" dirty="0"/>
          </a:p>
        </p:txBody>
      </p:sp>
      <p:sp>
        <p:nvSpPr>
          <p:cNvPr id="234" name="Shape 234"/>
          <p:cNvSpPr txBox="1">
            <a:spLocks noGrp="1"/>
          </p:cNvSpPr>
          <p:nvPr>
            <p:ph type="body" idx="1"/>
          </p:nvPr>
        </p:nvSpPr>
        <p:spPr>
          <a:xfrm>
            <a:off x="471900" y="1919075"/>
            <a:ext cx="8222100" cy="2704800"/>
          </a:xfrm>
          <a:prstGeom prst="rect">
            <a:avLst/>
          </a:prstGeom>
        </p:spPr>
        <p:txBody>
          <a:bodyPr lIns="91425" tIns="91425" rIns="91425" bIns="91425" anchor="t" anchorCtr="0">
            <a:noAutofit/>
          </a:bodyPr>
          <a:lstStyle/>
          <a:p>
            <a:pPr lvl="0" rtl="0">
              <a:spcBef>
                <a:spcPts val="0"/>
              </a:spcBef>
              <a:buNone/>
            </a:pPr>
            <a:r>
              <a:rPr lang="en-US" dirty="0"/>
              <a:t>List at least 3 parts of a blog and define what the overall function of a blog is.</a:t>
            </a:r>
            <a:endParaRPr lang="en" dirty="0"/>
          </a:p>
        </p:txBody>
      </p:sp>
    </p:spTree>
    <p:extLst>
      <p:ext uri="{BB962C8B-B14F-4D97-AF65-F5344CB8AC3E}">
        <p14:creationId xmlns:p14="http://schemas.microsoft.com/office/powerpoint/2010/main" val="472943630"/>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US" dirty="0" smtClean="0"/>
              <a:t>October</a:t>
            </a:r>
            <a:r>
              <a:rPr lang="en" dirty="0" smtClean="0"/>
              <a:t> </a:t>
            </a:r>
            <a:r>
              <a:rPr lang="en-US" dirty="0" smtClean="0"/>
              <a:t>20 and 23</a:t>
            </a:r>
            <a:r>
              <a:rPr lang="en" dirty="0" smtClean="0"/>
              <a:t>, 201</a:t>
            </a:r>
            <a:r>
              <a:rPr lang="en-US" dirty="0" smtClean="0"/>
              <a:t>7</a:t>
            </a:r>
            <a:r>
              <a:rPr lang="en" dirty="0" smtClean="0"/>
              <a:t>: </a:t>
            </a:r>
            <a:r>
              <a:rPr lang="en" dirty="0"/>
              <a:t>Font Styles</a:t>
            </a:r>
          </a:p>
        </p:txBody>
      </p:sp>
      <p:sp>
        <p:nvSpPr>
          <p:cNvPr id="258" name="Shape 258"/>
          <p:cNvSpPr txBox="1">
            <a:spLocks noGrp="1"/>
          </p:cNvSpPr>
          <p:nvPr>
            <p:ph type="body" idx="1"/>
          </p:nvPr>
        </p:nvSpPr>
        <p:spPr>
          <a:xfrm>
            <a:off x="471900" y="1758534"/>
            <a:ext cx="8222100" cy="3384965"/>
          </a:xfrm>
          <a:prstGeom prst="rect">
            <a:avLst/>
          </a:prstGeom>
        </p:spPr>
        <p:txBody>
          <a:bodyPr lIns="91425" tIns="91425" rIns="91425" bIns="91425" anchor="t" anchorCtr="0">
            <a:noAutofit/>
          </a:bodyPr>
          <a:lstStyle/>
          <a:p>
            <a:pPr lvl="0" rtl="0">
              <a:spcBef>
                <a:spcPts val="0"/>
              </a:spcBef>
              <a:spcAft>
                <a:spcPts val="400"/>
              </a:spcAft>
              <a:buNone/>
            </a:pPr>
            <a:r>
              <a:rPr lang="en" dirty="0"/>
              <a:t>Objective: the students will be able to change the font families, styles and sizes on a web page in order to create a blog.</a:t>
            </a:r>
          </a:p>
          <a:p>
            <a:pPr marL="457200" lvl="0" indent="-228600" rtl="0">
              <a:spcBef>
                <a:spcPts val="0"/>
              </a:spcBef>
              <a:spcAft>
                <a:spcPts val="400"/>
              </a:spcAft>
            </a:pPr>
            <a:r>
              <a:rPr lang="en" dirty="0"/>
              <a:t>Direct Instruction: Font Styles</a:t>
            </a:r>
          </a:p>
          <a:p>
            <a:pPr marL="914400" lvl="1" indent="-228600" rtl="0">
              <a:spcBef>
                <a:spcPts val="0"/>
              </a:spcBef>
              <a:spcAft>
                <a:spcPts val="400"/>
              </a:spcAft>
            </a:pPr>
            <a:r>
              <a:rPr lang="en" dirty="0"/>
              <a:t>font-weight</a:t>
            </a:r>
          </a:p>
          <a:p>
            <a:pPr marL="914400" lvl="1" indent="-228600" rtl="0">
              <a:spcBef>
                <a:spcPts val="0"/>
              </a:spcBef>
              <a:spcAft>
                <a:spcPts val="400"/>
              </a:spcAft>
            </a:pPr>
            <a:r>
              <a:rPr lang="en" dirty="0"/>
              <a:t>font-italic</a:t>
            </a:r>
          </a:p>
          <a:p>
            <a:pPr marL="457200" lvl="0" indent="-228600" rtl="0">
              <a:spcBef>
                <a:spcPts val="0"/>
              </a:spcBef>
              <a:spcAft>
                <a:spcPts val="400"/>
              </a:spcAft>
            </a:pPr>
            <a:r>
              <a:rPr lang="en" dirty="0"/>
              <a:t>Guided Practice: “Famous font formats” challenge</a:t>
            </a:r>
          </a:p>
          <a:p>
            <a:pPr marL="457200" lvl="0" indent="-228600" rtl="0">
              <a:spcBef>
                <a:spcPts val="0"/>
              </a:spcBef>
              <a:spcAft>
                <a:spcPts val="400"/>
              </a:spcAft>
            </a:pPr>
            <a:r>
              <a:rPr lang="en" dirty="0"/>
              <a:t>Independent Practice: Fancy 7-line Poems (30 classwork points)</a:t>
            </a:r>
          </a:p>
          <a:p>
            <a:pPr marL="914400" lvl="1" indent="-228600" rtl="0">
              <a:spcBef>
                <a:spcPts val="0"/>
              </a:spcBef>
              <a:spcAft>
                <a:spcPts val="400"/>
              </a:spcAft>
            </a:pPr>
            <a:r>
              <a:rPr lang="en" dirty="0"/>
              <a:t>Add a title.</a:t>
            </a:r>
          </a:p>
          <a:p>
            <a:pPr marL="914400" lvl="1" indent="-228600" rtl="0">
              <a:spcBef>
                <a:spcPts val="0"/>
              </a:spcBef>
              <a:spcAft>
                <a:spcPts val="400"/>
              </a:spcAft>
            </a:pPr>
            <a:r>
              <a:rPr lang="en" dirty="0"/>
              <a:t>Make the title bold using the font-weight property.</a:t>
            </a:r>
          </a:p>
          <a:p>
            <a:pPr marL="914400" lvl="1" indent="-228600" rtl="0">
              <a:spcBef>
                <a:spcPts val="0"/>
              </a:spcBef>
              <a:spcAft>
                <a:spcPts val="400"/>
              </a:spcAft>
            </a:pPr>
            <a:r>
              <a:rPr lang="en" dirty="0"/>
              <a:t>Italicize each line using the font-style property.</a:t>
            </a:r>
          </a:p>
        </p:txBody>
      </p:sp>
    </p:spTree>
    <p:extLst>
      <p:ext uri="{BB962C8B-B14F-4D97-AF65-F5344CB8AC3E}">
        <p14:creationId xmlns:p14="http://schemas.microsoft.com/office/powerpoint/2010/main" val="964421005"/>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smtClean="0"/>
              <a:t>October 24 and 25</a:t>
            </a:r>
            <a:r>
              <a:rPr lang="en" dirty="0" smtClean="0"/>
              <a:t>, 201</a:t>
            </a:r>
            <a:r>
              <a:rPr lang="en-US" dirty="0" smtClean="0"/>
              <a:t>7</a:t>
            </a:r>
            <a:endParaRPr lang="en" dirty="0"/>
          </a:p>
        </p:txBody>
      </p:sp>
      <p:sp>
        <p:nvSpPr>
          <p:cNvPr id="234" name="Shape 234"/>
          <p:cNvSpPr txBox="1">
            <a:spLocks noGrp="1"/>
          </p:cNvSpPr>
          <p:nvPr>
            <p:ph type="body" idx="1"/>
          </p:nvPr>
        </p:nvSpPr>
        <p:spPr>
          <a:xfrm>
            <a:off x="471900" y="1919075"/>
            <a:ext cx="8222100" cy="2704800"/>
          </a:xfrm>
          <a:prstGeom prst="rect">
            <a:avLst/>
          </a:prstGeom>
        </p:spPr>
        <p:txBody>
          <a:bodyPr lIns="91425" tIns="91425" rIns="91425" bIns="91425" anchor="t" anchorCtr="0">
            <a:noAutofit/>
          </a:bodyPr>
          <a:lstStyle/>
          <a:p>
            <a:pPr lvl="0" rtl="0">
              <a:spcBef>
                <a:spcPts val="0"/>
              </a:spcBef>
              <a:buNone/>
            </a:pPr>
            <a:r>
              <a:rPr lang="en-US" dirty="0"/>
              <a:t>List at least 3 parts of a blog and define what the overall function of a blog is.</a:t>
            </a:r>
            <a:endParaRPr lang="en" dirty="0"/>
          </a:p>
        </p:txBody>
      </p:sp>
    </p:spTree>
    <p:extLst>
      <p:ext uri="{BB962C8B-B14F-4D97-AF65-F5344CB8AC3E}">
        <p14:creationId xmlns:p14="http://schemas.microsoft.com/office/powerpoint/2010/main" val="1429648713"/>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US" dirty="0" smtClean="0"/>
              <a:t>October</a:t>
            </a:r>
            <a:r>
              <a:rPr lang="en" dirty="0" smtClean="0"/>
              <a:t> </a:t>
            </a:r>
            <a:r>
              <a:rPr lang="en-US" dirty="0" smtClean="0"/>
              <a:t>24 and 25</a:t>
            </a:r>
            <a:r>
              <a:rPr lang="en" dirty="0" smtClean="0"/>
              <a:t>, 201</a:t>
            </a:r>
            <a:r>
              <a:rPr lang="en-US" dirty="0" smtClean="0"/>
              <a:t>7</a:t>
            </a:r>
            <a:r>
              <a:rPr lang="en" dirty="0" smtClean="0"/>
              <a:t>: </a:t>
            </a:r>
            <a:r>
              <a:rPr lang="en" dirty="0"/>
              <a:t>Font Styles</a:t>
            </a:r>
          </a:p>
        </p:txBody>
      </p:sp>
      <p:sp>
        <p:nvSpPr>
          <p:cNvPr id="258" name="Shape 258"/>
          <p:cNvSpPr txBox="1">
            <a:spLocks noGrp="1"/>
          </p:cNvSpPr>
          <p:nvPr>
            <p:ph type="body" idx="1"/>
          </p:nvPr>
        </p:nvSpPr>
        <p:spPr>
          <a:xfrm>
            <a:off x="471900" y="1758534"/>
            <a:ext cx="8222100" cy="3384965"/>
          </a:xfrm>
          <a:prstGeom prst="rect">
            <a:avLst/>
          </a:prstGeom>
        </p:spPr>
        <p:txBody>
          <a:bodyPr lIns="91425" tIns="91425" rIns="91425" bIns="91425" anchor="t" anchorCtr="0">
            <a:noAutofit/>
          </a:bodyPr>
          <a:lstStyle/>
          <a:p>
            <a:pPr lvl="0" rtl="0">
              <a:spcBef>
                <a:spcPts val="0"/>
              </a:spcBef>
              <a:spcAft>
                <a:spcPts val="400"/>
              </a:spcAft>
              <a:buNone/>
            </a:pPr>
            <a:r>
              <a:rPr lang="en" dirty="0"/>
              <a:t>Objective: the students will be able to change the font families, styles and sizes on a web page in order to create a blog.</a:t>
            </a:r>
          </a:p>
          <a:p>
            <a:pPr marL="457200" lvl="0" indent="-228600" rtl="0">
              <a:spcBef>
                <a:spcPts val="0"/>
              </a:spcBef>
              <a:spcAft>
                <a:spcPts val="400"/>
              </a:spcAft>
            </a:pPr>
            <a:r>
              <a:rPr lang="en" dirty="0"/>
              <a:t>Direct Instruction: Font Styles</a:t>
            </a:r>
          </a:p>
          <a:p>
            <a:pPr marL="914400" lvl="1" indent="-228600" rtl="0">
              <a:spcBef>
                <a:spcPts val="0"/>
              </a:spcBef>
              <a:spcAft>
                <a:spcPts val="400"/>
              </a:spcAft>
            </a:pPr>
            <a:r>
              <a:rPr lang="en" dirty="0"/>
              <a:t>font-weight</a:t>
            </a:r>
          </a:p>
          <a:p>
            <a:pPr marL="914400" lvl="1" indent="-228600" rtl="0">
              <a:spcBef>
                <a:spcPts val="0"/>
              </a:spcBef>
              <a:spcAft>
                <a:spcPts val="400"/>
              </a:spcAft>
            </a:pPr>
            <a:r>
              <a:rPr lang="en" dirty="0"/>
              <a:t>font-italic</a:t>
            </a:r>
          </a:p>
          <a:p>
            <a:pPr marL="457200" lvl="0" indent="-228600" rtl="0">
              <a:spcBef>
                <a:spcPts val="0"/>
              </a:spcBef>
              <a:spcAft>
                <a:spcPts val="400"/>
              </a:spcAft>
            </a:pPr>
            <a:r>
              <a:rPr lang="en" dirty="0"/>
              <a:t>Guided Practice: “Famous font formats” challenge</a:t>
            </a:r>
          </a:p>
          <a:p>
            <a:pPr marL="457200" lvl="0" indent="-228600" rtl="0">
              <a:spcBef>
                <a:spcPts val="0"/>
              </a:spcBef>
              <a:spcAft>
                <a:spcPts val="400"/>
              </a:spcAft>
            </a:pPr>
            <a:r>
              <a:rPr lang="en" dirty="0"/>
              <a:t>Independent Practice: Fancy 7-line Poems (30 classwork points)</a:t>
            </a:r>
          </a:p>
          <a:p>
            <a:pPr marL="914400" lvl="1" indent="-228600" rtl="0">
              <a:spcBef>
                <a:spcPts val="0"/>
              </a:spcBef>
              <a:spcAft>
                <a:spcPts val="400"/>
              </a:spcAft>
            </a:pPr>
            <a:r>
              <a:rPr lang="en" dirty="0"/>
              <a:t>Add a title.</a:t>
            </a:r>
          </a:p>
          <a:p>
            <a:pPr marL="914400" lvl="1" indent="-228600" rtl="0">
              <a:spcBef>
                <a:spcPts val="0"/>
              </a:spcBef>
              <a:spcAft>
                <a:spcPts val="400"/>
              </a:spcAft>
            </a:pPr>
            <a:r>
              <a:rPr lang="en" dirty="0"/>
              <a:t>Make the title bold using the font-weight property.</a:t>
            </a:r>
          </a:p>
          <a:p>
            <a:pPr marL="914400" lvl="1" indent="-228600" rtl="0">
              <a:spcBef>
                <a:spcPts val="0"/>
              </a:spcBef>
              <a:spcAft>
                <a:spcPts val="400"/>
              </a:spcAft>
            </a:pPr>
            <a:r>
              <a:rPr lang="en" dirty="0"/>
              <a:t>Italicize each line using the font-style property.</a:t>
            </a:r>
          </a:p>
        </p:txBody>
      </p:sp>
    </p:spTree>
    <p:extLst>
      <p:ext uri="{BB962C8B-B14F-4D97-AF65-F5344CB8AC3E}">
        <p14:creationId xmlns:p14="http://schemas.microsoft.com/office/powerpoint/2010/main" val="1137617174"/>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smtClean="0"/>
              <a:t>October 26 and 27, 2017</a:t>
            </a:r>
            <a:endParaRPr lang="en" dirty="0"/>
          </a:p>
        </p:txBody>
      </p:sp>
      <p:sp>
        <p:nvSpPr>
          <p:cNvPr id="276" name="Shape 276"/>
          <p:cNvSpPr txBox="1">
            <a:spLocks noGrp="1"/>
          </p:cNvSpPr>
          <p:nvPr>
            <p:ph type="body" idx="1"/>
          </p:nvPr>
        </p:nvSpPr>
        <p:spPr>
          <a:xfrm>
            <a:off x="471900" y="1919074"/>
            <a:ext cx="8222100" cy="2854403"/>
          </a:xfrm>
          <a:prstGeom prst="rect">
            <a:avLst/>
          </a:prstGeom>
        </p:spPr>
        <p:txBody>
          <a:bodyPr lIns="91425" tIns="91425" rIns="91425" bIns="91425" anchor="t" anchorCtr="0">
            <a:noAutofit/>
          </a:bodyPr>
          <a:lstStyle/>
          <a:p>
            <a:pPr lvl="0" rtl="0">
              <a:spcBef>
                <a:spcPts val="0"/>
              </a:spcBef>
              <a:buNone/>
            </a:pPr>
            <a:r>
              <a:rPr lang="en-US" dirty="0"/>
              <a:t>Today we will begin our unit projected consisting of building a blog page from scratch.  The blog should focus on a personal experience you feel comfortable sharing publically.  It should not contain any information either personal or confidential in nature.  The entire project should consist of about 100 lines of code.</a:t>
            </a:r>
          </a:p>
          <a:p>
            <a:pPr lvl="0" rtl="0">
              <a:spcBef>
                <a:spcPts val="0"/>
              </a:spcBef>
              <a:buNone/>
            </a:pPr>
            <a:r>
              <a:rPr lang="en-US" dirty="0"/>
              <a:t>Start with a simple pre-plan (10 project points): on the cards provided, write the topic of the blog (5 pts., ex.: My first year of teaching at O.H.S.).  And at least 5 points you’d like to later explain in detail (1 pt. ea., ex.: my first day, tough expectations, my mission, etc.).  Do </a:t>
            </a:r>
            <a:r>
              <a:rPr lang="en-US" u="sng" dirty="0"/>
              <a:t>not</a:t>
            </a:r>
            <a:r>
              <a:rPr lang="en-US" dirty="0"/>
              <a:t> write in sentences but use keywords and phrases only.</a:t>
            </a:r>
            <a:endParaRPr lang="en" dirty="0"/>
          </a:p>
        </p:txBody>
      </p:sp>
    </p:spTree>
    <p:extLst>
      <p:ext uri="{BB962C8B-B14F-4D97-AF65-F5344CB8AC3E}">
        <p14:creationId xmlns:p14="http://schemas.microsoft.com/office/powerpoint/2010/main" val="107688248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US" dirty="0"/>
              <a:t>September 7</a:t>
            </a:r>
            <a:r>
              <a:rPr lang="en" dirty="0" smtClean="0"/>
              <a:t>, 201</a:t>
            </a:r>
            <a:r>
              <a:rPr lang="en-US" dirty="0" smtClean="0"/>
              <a:t>7</a:t>
            </a:r>
            <a:r>
              <a:rPr lang="en" dirty="0" smtClean="0"/>
              <a:t>: </a:t>
            </a:r>
            <a:r>
              <a:rPr lang="en" dirty="0"/>
              <a:t>Basic HTML Tags</a:t>
            </a:r>
          </a:p>
        </p:txBody>
      </p:sp>
      <p:sp>
        <p:nvSpPr>
          <p:cNvPr id="86" name="Shape 86"/>
          <p:cNvSpPr txBox="1">
            <a:spLocks noGrp="1"/>
          </p:cNvSpPr>
          <p:nvPr>
            <p:ph type="body" idx="1"/>
          </p:nvPr>
        </p:nvSpPr>
        <p:spPr>
          <a:xfrm>
            <a:off x="471900" y="1849075"/>
            <a:ext cx="8222100" cy="3109800"/>
          </a:xfrm>
          <a:prstGeom prst="rect">
            <a:avLst/>
          </a:prstGeom>
        </p:spPr>
        <p:txBody>
          <a:bodyPr lIns="91425" tIns="91425" rIns="91425" bIns="91425" anchor="t" anchorCtr="0">
            <a:noAutofit/>
          </a:bodyPr>
          <a:lstStyle/>
          <a:p>
            <a:pPr lvl="0">
              <a:spcBef>
                <a:spcPts val="0"/>
              </a:spcBef>
              <a:spcAft>
                <a:spcPts val="400"/>
              </a:spcAft>
              <a:buNone/>
            </a:pPr>
            <a:r>
              <a:rPr lang="en" dirty="0" smtClean="0"/>
              <a:t>Objective</a:t>
            </a:r>
            <a:r>
              <a:rPr lang="en-US" dirty="0" smtClean="0"/>
              <a:t>s</a:t>
            </a:r>
            <a:r>
              <a:rPr lang="en" dirty="0" smtClean="0"/>
              <a:t>: </a:t>
            </a:r>
            <a:r>
              <a:rPr lang="en-US" dirty="0" smtClean="0"/>
              <a:t>(1.) the students will be able to create an “About Me” page using Google sites and (2.) </a:t>
            </a:r>
            <a:r>
              <a:rPr lang="en" dirty="0" smtClean="0"/>
              <a:t>define </a:t>
            </a:r>
            <a:r>
              <a:rPr lang="en" dirty="0"/>
              <a:t>what HTML is and how to use at least 5 </a:t>
            </a:r>
            <a:r>
              <a:rPr lang="en-US" dirty="0" smtClean="0"/>
              <a:t>basic </a:t>
            </a:r>
            <a:r>
              <a:rPr lang="en" dirty="0" smtClean="0"/>
              <a:t>tags </a:t>
            </a:r>
            <a:r>
              <a:rPr lang="en" dirty="0"/>
              <a:t>in </a:t>
            </a:r>
            <a:r>
              <a:rPr lang="en-US" dirty="0" smtClean="0"/>
              <a:t>order to </a:t>
            </a:r>
            <a:r>
              <a:rPr lang="en" dirty="0" smtClean="0"/>
              <a:t>create </a:t>
            </a:r>
            <a:r>
              <a:rPr lang="en" dirty="0"/>
              <a:t>a web page containing 5 2-line poems.</a:t>
            </a:r>
          </a:p>
          <a:p>
            <a:pPr marL="457200" lvl="0" indent="-228600" rtl="0">
              <a:spcBef>
                <a:spcPts val="0"/>
              </a:spcBef>
              <a:spcAft>
                <a:spcPts val="400"/>
              </a:spcAft>
            </a:pPr>
            <a:r>
              <a:rPr lang="en" dirty="0"/>
              <a:t>Direct Instruction: &lt;html&gt;, &lt;title&gt;, &lt;body&gt;, &lt;h1&gt; and &lt;p&gt; tags.</a:t>
            </a:r>
          </a:p>
          <a:p>
            <a:pPr marL="457200" lvl="0" indent="-228600" rtl="0">
              <a:spcBef>
                <a:spcPts val="0"/>
              </a:spcBef>
              <a:spcAft>
                <a:spcPts val="400"/>
              </a:spcAft>
            </a:pPr>
            <a:r>
              <a:rPr lang="en" dirty="0"/>
              <a:t>Guided Practice: “Write a Poem” challenge in Khan Academy</a:t>
            </a:r>
          </a:p>
          <a:p>
            <a:pPr marL="457200" lvl="0" indent="-228600">
              <a:spcBef>
                <a:spcPts val="0"/>
              </a:spcBef>
              <a:spcAft>
                <a:spcPts val="400"/>
              </a:spcAft>
            </a:pPr>
            <a:r>
              <a:rPr lang="en" dirty="0"/>
              <a:t>Cooperative Practice: in pairs, create your own poems from scratch.  It must be at least 5 lines and use at least 1 pair of each of the tags you learned today.  Save the file as an HTML file when finished and open it in a web browser  (30 classwork points).</a:t>
            </a:r>
          </a:p>
        </p:txBody>
      </p:sp>
    </p:spTree>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Project Screenshots</a:t>
            </a: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666" y="2032849"/>
            <a:ext cx="4324572" cy="2843359"/>
          </a:xfrm>
          <a:prstGeom prst="rect">
            <a:avLst/>
          </a:prstGeo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6049" y="2036686"/>
            <a:ext cx="4334098" cy="2676662"/>
          </a:xfrm>
          <a:prstGeom prst="rect">
            <a:avLst/>
          </a:prstGeom>
        </p:spPr>
      </p:pic>
    </p:spTree>
    <p:extLst>
      <p:ext uri="{BB962C8B-B14F-4D97-AF65-F5344CB8AC3E}">
        <p14:creationId xmlns:p14="http://schemas.microsoft.com/office/powerpoint/2010/main" val="143955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smtClean="0"/>
              <a:t>October </a:t>
            </a:r>
            <a:r>
              <a:rPr lang="en-US" dirty="0" smtClean="0"/>
              <a:t>30</a:t>
            </a:r>
            <a:r>
              <a:rPr lang="en-US" dirty="0" smtClean="0"/>
              <a:t> </a:t>
            </a:r>
            <a:r>
              <a:rPr lang="en-US" dirty="0" smtClean="0"/>
              <a:t>and </a:t>
            </a:r>
            <a:r>
              <a:rPr lang="en-US" dirty="0" smtClean="0"/>
              <a:t>31</a:t>
            </a:r>
            <a:r>
              <a:rPr lang="en-US" dirty="0" smtClean="0"/>
              <a:t>, </a:t>
            </a:r>
            <a:r>
              <a:rPr lang="en-US" dirty="0" smtClean="0"/>
              <a:t>2017</a:t>
            </a:r>
            <a:endParaRPr lang="en" dirty="0"/>
          </a:p>
        </p:txBody>
      </p:sp>
      <p:sp>
        <p:nvSpPr>
          <p:cNvPr id="276" name="Shape 276"/>
          <p:cNvSpPr txBox="1">
            <a:spLocks noGrp="1"/>
          </p:cNvSpPr>
          <p:nvPr>
            <p:ph type="body" idx="1"/>
          </p:nvPr>
        </p:nvSpPr>
        <p:spPr>
          <a:xfrm>
            <a:off x="471900" y="1919074"/>
            <a:ext cx="8222100" cy="2854403"/>
          </a:xfrm>
          <a:prstGeom prst="rect">
            <a:avLst/>
          </a:prstGeom>
        </p:spPr>
        <p:txBody>
          <a:bodyPr lIns="91425" tIns="91425" rIns="91425" bIns="91425" anchor="t" anchorCtr="0">
            <a:noAutofit/>
          </a:bodyPr>
          <a:lstStyle/>
          <a:p>
            <a:pPr lvl="0" rtl="0">
              <a:spcBef>
                <a:spcPts val="0"/>
              </a:spcBef>
              <a:buNone/>
            </a:pPr>
            <a:r>
              <a:rPr lang="en-US" dirty="0" smtClean="0"/>
              <a:t>Identify at least 3</a:t>
            </a:r>
            <a:r>
              <a:rPr lang="en-US" dirty="0" smtClean="0"/>
              <a:t> errors in the following code snippet:</a:t>
            </a:r>
          </a:p>
          <a:p>
            <a:pPr lvl="0" rtl="0">
              <a:spcBef>
                <a:spcPts val="0"/>
              </a:spcBef>
              <a:buNone/>
            </a:pPr>
            <a:r>
              <a:rPr lang="en-US" dirty="0" smtClean="0"/>
              <a:t>&lt;body&gt;</a:t>
            </a:r>
          </a:p>
          <a:p>
            <a:pPr lvl="0" rtl="0">
              <a:spcBef>
                <a:spcPts val="0"/>
              </a:spcBef>
              <a:buNone/>
            </a:pPr>
            <a:r>
              <a:rPr lang="en-US" dirty="0"/>
              <a:t>	</a:t>
            </a:r>
            <a:r>
              <a:rPr lang="en-US" dirty="0" smtClean="0"/>
              <a:t>&lt;div id = “title&gt;&lt;h1&gt;Mr. </a:t>
            </a:r>
            <a:r>
              <a:rPr lang="en-US" dirty="0" err="1" smtClean="0"/>
              <a:t>Verlin’s</a:t>
            </a:r>
            <a:r>
              <a:rPr lang="en-US" dirty="0" smtClean="0"/>
              <a:t> Blog</a:t>
            </a:r>
            <a:endParaRPr lang="en-US" dirty="0" smtClean="0"/>
          </a:p>
          <a:p>
            <a:pPr lvl="0" rtl="0">
              <a:spcBef>
                <a:spcPts val="0"/>
              </a:spcBef>
              <a:buNone/>
            </a:pPr>
            <a:r>
              <a:rPr lang="en-US" dirty="0" smtClean="0"/>
              <a:t>	&lt;style&gt;</a:t>
            </a:r>
          </a:p>
          <a:p>
            <a:pPr lvl="0" rtl="0">
              <a:spcBef>
                <a:spcPts val="0"/>
              </a:spcBef>
              <a:buNone/>
            </a:pPr>
            <a:r>
              <a:rPr lang="en-US" dirty="0" smtClean="0"/>
              <a:t>&lt;/body&gt;</a:t>
            </a:r>
            <a:endParaRPr lang="en" dirty="0"/>
          </a:p>
        </p:txBody>
      </p:sp>
    </p:spTree>
    <p:extLst>
      <p:ext uri="{BB962C8B-B14F-4D97-AF65-F5344CB8AC3E}">
        <p14:creationId xmlns:p14="http://schemas.microsoft.com/office/powerpoint/2010/main" val="92288538"/>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smtClean="0"/>
              <a:t>November 1</a:t>
            </a:r>
            <a:r>
              <a:rPr lang="en-US" dirty="0" smtClean="0"/>
              <a:t> </a:t>
            </a:r>
            <a:r>
              <a:rPr lang="en-US" dirty="0" smtClean="0"/>
              <a:t>and </a:t>
            </a:r>
            <a:r>
              <a:rPr lang="en-US" dirty="0"/>
              <a:t>2</a:t>
            </a:r>
            <a:r>
              <a:rPr lang="en-US" dirty="0" smtClean="0"/>
              <a:t>, </a:t>
            </a:r>
            <a:r>
              <a:rPr lang="en-US" dirty="0" smtClean="0"/>
              <a:t>2017</a:t>
            </a:r>
            <a:endParaRPr lang="en" dirty="0"/>
          </a:p>
        </p:txBody>
      </p:sp>
      <p:sp>
        <p:nvSpPr>
          <p:cNvPr id="276" name="Shape 276"/>
          <p:cNvSpPr txBox="1">
            <a:spLocks noGrp="1"/>
          </p:cNvSpPr>
          <p:nvPr>
            <p:ph type="body" idx="1"/>
          </p:nvPr>
        </p:nvSpPr>
        <p:spPr>
          <a:xfrm>
            <a:off x="471900" y="1919074"/>
            <a:ext cx="8222100" cy="2999767"/>
          </a:xfrm>
          <a:prstGeom prst="rect">
            <a:avLst/>
          </a:prstGeom>
        </p:spPr>
        <p:txBody>
          <a:bodyPr lIns="91425" tIns="91425" rIns="91425" bIns="91425" anchor="t" anchorCtr="0">
            <a:noAutofit/>
          </a:bodyPr>
          <a:lstStyle/>
          <a:p>
            <a:pPr lvl="0" rtl="0">
              <a:spcBef>
                <a:spcPts val="0"/>
              </a:spcBef>
              <a:buNone/>
            </a:pPr>
            <a:r>
              <a:rPr lang="en-US" dirty="0" smtClean="0"/>
              <a:t>Identify at least 3</a:t>
            </a:r>
            <a:r>
              <a:rPr lang="en-US" dirty="0" smtClean="0"/>
              <a:t> errors in the following code snippet:</a:t>
            </a:r>
          </a:p>
          <a:p>
            <a:pPr lvl="0" rtl="0">
              <a:spcBef>
                <a:spcPts val="0"/>
              </a:spcBef>
              <a:buNone/>
            </a:pPr>
            <a:r>
              <a:rPr lang="en-US" dirty="0" smtClean="0"/>
              <a:t>&lt;style&gt;</a:t>
            </a:r>
          </a:p>
          <a:p>
            <a:pPr lvl="0" rtl="0">
              <a:spcBef>
                <a:spcPts val="0"/>
              </a:spcBef>
              <a:buNone/>
            </a:pPr>
            <a:r>
              <a:rPr lang="en-US" dirty="0"/>
              <a:t>	</a:t>
            </a:r>
            <a:r>
              <a:rPr lang="en-US" dirty="0" smtClean="0"/>
              <a:t>%h2 {</a:t>
            </a:r>
          </a:p>
          <a:p>
            <a:pPr lvl="0" rtl="0">
              <a:spcBef>
                <a:spcPts val="0"/>
              </a:spcBef>
              <a:buNone/>
            </a:pPr>
            <a:r>
              <a:rPr lang="en-US" dirty="0"/>
              <a:t>	</a:t>
            </a:r>
            <a:r>
              <a:rPr lang="en-US" dirty="0" smtClean="0"/>
              <a:t>	color: red</a:t>
            </a:r>
          </a:p>
          <a:p>
            <a:pPr lvl="0" rtl="0">
              <a:spcBef>
                <a:spcPts val="0"/>
              </a:spcBef>
              <a:buNone/>
            </a:pPr>
            <a:r>
              <a:rPr lang="en-US" dirty="0" smtClean="0"/>
              <a:t>	&lt;body&gt;</a:t>
            </a:r>
          </a:p>
          <a:p>
            <a:pPr lvl="0" rtl="0">
              <a:spcBef>
                <a:spcPts val="0"/>
              </a:spcBef>
              <a:buNone/>
            </a:pPr>
            <a:r>
              <a:rPr lang="en-US" dirty="0" smtClean="0"/>
              <a:t>&lt;/style&gt;</a:t>
            </a:r>
            <a:endParaRPr lang="en" dirty="0"/>
          </a:p>
        </p:txBody>
      </p:sp>
    </p:spTree>
    <p:extLst>
      <p:ext uri="{BB962C8B-B14F-4D97-AF65-F5344CB8AC3E}">
        <p14:creationId xmlns:p14="http://schemas.microsoft.com/office/powerpoint/2010/main" val="504106773"/>
      </p:ext>
    </p:extLst>
  </p:cSld>
  <p:clrMapOvr>
    <a:masterClrMapping/>
  </p:clrMapOvr>
  <p:transition spd="slow">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smtClean="0"/>
              <a:t>November 3</a:t>
            </a:r>
            <a:r>
              <a:rPr lang="en-US" dirty="0" smtClean="0"/>
              <a:t>, </a:t>
            </a:r>
            <a:r>
              <a:rPr lang="en-US" dirty="0" smtClean="0"/>
              <a:t>2017</a:t>
            </a:r>
            <a:endParaRPr lang="en" dirty="0"/>
          </a:p>
        </p:txBody>
      </p:sp>
      <p:sp>
        <p:nvSpPr>
          <p:cNvPr id="276" name="Shape 276"/>
          <p:cNvSpPr txBox="1">
            <a:spLocks noGrp="1"/>
          </p:cNvSpPr>
          <p:nvPr>
            <p:ph type="body" idx="1"/>
          </p:nvPr>
        </p:nvSpPr>
        <p:spPr>
          <a:xfrm>
            <a:off x="471900" y="1919074"/>
            <a:ext cx="8222100" cy="2999767"/>
          </a:xfrm>
          <a:prstGeom prst="rect">
            <a:avLst/>
          </a:prstGeom>
        </p:spPr>
        <p:txBody>
          <a:bodyPr lIns="91425" tIns="91425" rIns="91425" bIns="91425" anchor="t" anchorCtr="0">
            <a:noAutofit/>
          </a:bodyPr>
          <a:lstStyle/>
          <a:p>
            <a:pPr lvl="0" rtl="0">
              <a:spcBef>
                <a:spcPts val="0"/>
              </a:spcBef>
              <a:buNone/>
            </a:pPr>
            <a:r>
              <a:rPr lang="en-US" dirty="0" smtClean="0"/>
              <a:t>Log in to </a:t>
            </a:r>
            <a:r>
              <a:rPr lang="en-US" smtClean="0"/>
              <a:t>Khan Academy and load </a:t>
            </a:r>
            <a:r>
              <a:rPr lang="en-US" dirty="0" smtClean="0"/>
              <a:t>your </a:t>
            </a:r>
            <a:r>
              <a:rPr lang="en-US" smtClean="0"/>
              <a:t>blog project.</a:t>
            </a:r>
            <a:endParaRPr lang="en" dirty="0"/>
          </a:p>
        </p:txBody>
      </p:sp>
    </p:spTree>
    <p:extLst>
      <p:ext uri="{BB962C8B-B14F-4D97-AF65-F5344CB8AC3E}">
        <p14:creationId xmlns:p14="http://schemas.microsoft.com/office/powerpoint/2010/main" val="1255575074"/>
      </p:ext>
    </p:extLst>
  </p:cSld>
  <p:clrMapOvr>
    <a:masterClrMapping/>
  </p:clrMapOvr>
  <p:transition spd="slow">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xfrm>
            <a:off x="471900" y="419980"/>
            <a:ext cx="8222100" cy="1086445"/>
          </a:xfrm>
          <a:prstGeom prst="rect">
            <a:avLst/>
          </a:prstGeom>
        </p:spPr>
        <p:txBody>
          <a:bodyPr lIns="91425" tIns="91425" rIns="91425" bIns="91425" anchor="b" anchorCtr="0">
            <a:noAutofit/>
          </a:bodyPr>
          <a:lstStyle/>
          <a:p>
            <a:pPr lvl="0" rtl="0">
              <a:spcBef>
                <a:spcPts val="0"/>
              </a:spcBef>
              <a:buNone/>
            </a:pPr>
            <a:r>
              <a:rPr lang="en-US" dirty="0" smtClean="0"/>
              <a:t>October 26-November </a:t>
            </a:r>
            <a:r>
              <a:rPr lang="en-US" dirty="0" smtClean="0"/>
              <a:t>9</a:t>
            </a:r>
            <a:r>
              <a:rPr lang="en" dirty="0" smtClean="0"/>
              <a:t>, </a:t>
            </a:r>
            <a:r>
              <a:rPr lang="en" dirty="0" smtClean="0"/>
              <a:t>201</a:t>
            </a:r>
            <a:r>
              <a:rPr lang="en-US" dirty="0" smtClean="0"/>
              <a:t>7</a:t>
            </a:r>
            <a:r>
              <a:rPr lang="en" dirty="0" smtClean="0"/>
              <a:t>: </a:t>
            </a:r>
            <a:r>
              <a:rPr lang="en" dirty="0"/>
              <a:t>Blog Project</a:t>
            </a:r>
          </a:p>
        </p:txBody>
      </p:sp>
      <p:sp>
        <p:nvSpPr>
          <p:cNvPr id="282" name="Shape 282"/>
          <p:cNvSpPr txBox="1">
            <a:spLocks noGrp="1"/>
          </p:cNvSpPr>
          <p:nvPr>
            <p:ph type="body" idx="1"/>
          </p:nvPr>
        </p:nvSpPr>
        <p:spPr>
          <a:xfrm>
            <a:off x="471900" y="1826197"/>
            <a:ext cx="8222100" cy="1013595"/>
          </a:xfrm>
          <a:prstGeom prst="rect">
            <a:avLst/>
          </a:prstGeom>
        </p:spPr>
        <p:txBody>
          <a:bodyPr lIns="91425" tIns="91425" rIns="91425" bIns="91425" anchor="t" anchorCtr="0">
            <a:noAutofit/>
          </a:bodyPr>
          <a:lstStyle/>
          <a:p>
            <a:pPr lvl="0" rtl="0">
              <a:spcBef>
                <a:spcPts val="0"/>
              </a:spcBef>
              <a:spcAft>
                <a:spcPts val="400"/>
              </a:spcAft>
              <a:buNone/>
            </a:pPr>
            <a:r>
              <a:rPr lang="en" dirty="0"/>
              <a:t>Objective: the students will be able to type 4 5-sentence paragraphs, change the font families, styles and sizes on a web page in order to create a blog consisting of approx. 100 lines of code (due Nov. 18 for 50 project points).</a:t>
            </a:r>
          </a:p>
          <a:p>
            <a:pPr marL="457200" lvl="0" indent="-228600" rtl="0">
              <a:spcBef>
                <a:spcPts val="0"/>
              </a:spcBef>
              <a:spcAft>
                <a:spcPts val="400"/>
              </a:spcAft>
            </a:pPr>
            <a:r>
              <a:rPr lang="en" dirty="0"/>
              <a:t>Direct Instruction: Sample Blog Project Requirements</a:t>
            </a:r>
          </a:p>
        </p:txBody>
      </p:sp>
      <p:sp>
        <p:nvSpPr>
          <p:cNvPr id="2" name="TextBox 1"/>
          <p:cNvSpPr txBox="1"/>
          <p:nvPr/>
        </p:nvSpPr>
        <p:spPr>
          <a:xfrm>
            <a:off x="457193" y="3297002"/>
            <a:ext cx="3850783" cy="1374735"/>
          </a:xfrm>
          <a:prstGeom prst="rect">
            <a:avLst/>
          </a:prstGeom>
          <a:noFill/>
        </p:spPr>
        <p:txBody>
          <a:bodyPr wrap="square" rtlCol="0">
            <a:spAutoFit/>
          </a:bodyPr>
          <a:lstStyle/>
          <a:p>
            <a:pPr marL="1028700" lvl="1" indent="-342900">
              <a:spcAft>
                <a:spcPts val="400"/>
              </a:spcAft>
              <a:buAutoNum type="arabicPeriod"/>
            </a:pPr>
            <a:r>
              <a:rPr lang="en" dirty="0">
                <a:latin typeface="Roboto"/>
              </a:rPr>
              <a:t>Must contain a banner</a:t>
            </a:r>
          </a:p>
          <a:p>
            <a:pPr marL="1028700" lvl="1" indent="-342900">
              <a:spcAft>
                <a:spcPts val="400"/>
              </a:spcAft>
              <a:buAutoNum type="arabicPeriod"/>
            </a:pPr>
            <a:r>
              <a:rPr lang="en" dirty="0">
                <a:latin typeface="Roboto"/>
              </a:rPr>
              <a:t>Must contain at least 4 blog posts</a:t>
            </a:r>
          </a:p>
          <a:p>
            <a:pPr marL="685800" lvl="3">
              <a:spcAft>
                <a:spcPts val="400"/>
              </a:spcAft>
            </a:pPr>
            <a:r>
              <a:rPr lang="en" dirty="0">
                <a:latin typeface="Roboto"/>
              </a:rPr>
              <a:t>	a. entry title</a:t>
            </a:r>
          </a:p>
          <a:p>
            <a:pPr marL="685800" lvl="3">
              <a:spcAft>
                <a:spcPts val="400"/>
              </a:spcAft>
            </a:pPr>
            <a:r>
              <a:rPr lang="en" dirty="0">
                <a:latin typeface="Roboto"/>
              </a:rPr>
              <a:t>	b. entry subtitle (post date)</a:t>
            </a:r>
          </a:p>
          <a:p>
            <a:pPr marL="685800" lvl="3">
              <a:spcAft>
                <a:spcPts val="400"/>
              </a:spcAft>
            </a:pPr>
            <a:r>
              <a:rPr lang="en" dirty="0">
                <a:latin typeface="Roboto"/>
              </a:rPr>
              <a:t>	c. entry (5 sentence min.)</a:t>
            </a:r>
          </a:p>
        </p:txBody>
      </p:sp>
      <p:sp>
        <p:nvSpPr>
          <p:cNvPr id="3" name="TextBox 2"/>
          <p:cNvSpPr txBox="1"/>
          <p:nvPr/>
        </p:nvSpPr>
        <p:spPr>
          <a:xfrm>
            <a:off x="4069724" y="3297002"/>
            <a:ext cx="4108361" cy="1805623"/>
          </a:xfrm>
          <a:prstGeom prst="rect">
            <a:avLst/>
          </a:prstGeom>
          <a:noFill/>
        </p:spPr>
        <p:txBody>
          <a:bodyPr wrap="square" rtlCol="0">
            <a:spAutoFit/>
          </a:bodyPr>
          <a:lstStyle/>
          <a:p>
            <a:pPr marL="914400" lvl="1" indent="-228600">
              <a:spcAft>
                <a:spcPts val="400"/>
              </a:spcAft>
            </a:pPr>
            <a:r>
              <a:rPr lang="en" dirty="0">
                <a:latin typeface="Times New Roman" charset="0"/>
                <a:ea typeface="Times New Roman" charset="0"/>
                <a:cs typeface="Times New Roman" charset="0"/>
              </a:rPr>
              <a:t>3. Must have a table of contents which links the posts</a:t>
            </a:r>
          </a:p>
          <a:p>
            <a:pPr marL="914400" lvl="1" indent="-228600">
              <a:spcAft>
                <a:spcPts val="400"/>
              </a:spcAft>
            </a:pPr>
            <a:r>
              <a:rPr lang="en" dirty="0">
                <a:latin typeface="Times New Roman" charset="0"/>
                <a:ea typeface="Times New Roman" charset="0"/>
                <a:cs typeface="Times New Roman" charset="0"/>
              </a:rPr>
              <a:t>4. Must have 3 CSS rules</a:t>
            </a:r>
          </a:p>
          <a:p>
            <a:pPr marL="914400" lvl="1" indent="-228600">
              <a:spcAft>
                <a:spcPts val="400"/>
              </a:spcAft>
            </a:pPr>
            <a:r>
              <a:rPr lang="en" dirty="0">
                <a:latin typeface="Times New Roman" charset="0"/>
                <a:ea typeface="Times New Roman" charset="0"/>
                <a:cs typeface="Times New Roman" charset="0"/>
              </a:rPr>
              <a:t>5. Must use at least 4 different CSS properties which start with font-</a:t>
            </a:r>
          </a:p>
          <a:p>
            <a:pPr marL="914400" lvl="1" indent="-228600">
              <a:spcAft>
                <a:spcPts val="400"/>
              </a:spcAft>
            </a:pPr>
            <a:r>
              <a:rPr lang="en" dirty="0">
                <a:latin typeface="Times New Roman" charset="0"/>
                <a:ea typeface="Times New Roman" charset="0"/>
                <a:cs typeface="Times New Roman" charset="0"/>
              </a:rPr>
              <a:t>6. Must not have any errors</a:t>
            </a:r>
          </a:p>
          <a:p>
            <a:endParaRPr lang="en-US" dirty="0"/>
          </a:p>
        </p:txBody>
      </p:sp>
    </p:spTree>
    <p:extLst>
      <p:ext uri="{BB962C8B-B14F-4D97-AF65-F5344CB8AC3E}">
        <p14:creationId xmlns:p14="http://schemas.microsoft.com/office/powerpoint/2010/main" val="1387064897"/>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 dirty="0"/>
              <a:t>Homework: due </a:t>
            </a:r>
            <a:r>
              <a:rPr lang="en-US" dirty="0"/>
              <a:t>Sept. 8</a:t>
            </a:r>
            <a:endParaRPr lang="en" dirty="0"/>
          </a:p>
        </p:txBody>
      </p:sp>
      <p:sp>
        <p:nvSpPr>
          <p:cNvPr id="92" name="Shape 92"/>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lvl="0">
              <a:spcBef>
                <a:spcPts val="0"/>
              </a:spcBef>
              <a:buNone/>
            </a:pPr>
            <a:r>
              <a:rPr lang="en"/>
              <a:t>Write another 5-line poem as you did in class today and save it as an HTML file.  During the Do Now for next class, you will open these in a browser as I inspect your homework (10 homework points).</a:t>
            </a: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a:t>September </a:t>
            </a:r>
            <a:r>
              <a:rPr lang="en-US" dirty="0" smtClean="0"/>
              <a:t>8</a:t>
            </a:r>
            <a:r>
              <a:rPr lang="en" dirty="0" smtClean="0"/>
              <a:t>, 201</a:t>
            </a:r>
            <a:r>
              <a:rPr lang="en-US" dirty="0" smtClean="0"/>
              <a:t>7</a:t>
            </a:r>
            <a:endParaRPr lang="en" dirty="0"/>
          </a:p>
        </p:txBody>
      </p:sp>
      <p:sp>
        <p:nvSpPr>
          <p:cNvPr id="98" name="Shape 98"/>
          <p:cNvSpPr txBox="1">
            <a:spLocks noGrp="1"/>
          </p:cNvSpPr>
          <p:nvPr>
            <p:ph type="body" idx="1"/>
          </p:nvPr>
        </p:nvSpPr>
        <p:spPr>
          <a:xfrm>
            <a:off x="471900" y="1919074"/>
            <a:ext cx="8222100" cy="2810695"/>
          </a:xfrm>
          <a:prstGeom prst="rect">
            <a:avLst/>
          </a:prstGeom>
        </p:spPr>
        <p:txBody>
          <a:bodyPr lIns="91425" tIns="91425" rIns="91425" bIns="91425" anchor="t" anchorCtr="0">
            <a:noAutofit/>
          </a:bodyPr>
          <a:lstStyle/>
          <a:p>
            <a:pPr marL="228600" lvl="0" rtl="0">
              <a:spcBef>
                <a:spcPts val="0"/>
              </a:spcBef>
            </a:pPr>
            <a:r>
              <a:rPr lang="en" dirty="0"/>
              <a:t>Open the html file you created for homework in a browser.  I will inspect.</a:t>
            </a: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Do Now: </a:t>
            </a:r>
            <a:r>
              <a:rPr lang="en-US" dirty="0"/>
              <a:t>September </a:t>
            </a:r>
            <a:r>
              <a:rPr lang="en-US" dirty="0" smtClean="0"/>
              <a:t>11-12</a:t>
            </a:r>
            <a:r>
              <a:rPr lang="en" dirty="0" smtClean="0"/>
              <a:t>, 201</a:t>
            </a:r>
            <a:r>
              <a:rPr lang="en-US" dirty="0" smtClean="0"/>
              <a:t>7</a:t>
            </a:r>
            <a:endParaRPr lang="en" dirty="0"/>
          </a:p>
        </p:txBody>
      </p:sp>
      <p:sp>
        <p:nvSpPr>
          <p:cNvPr id="98" name="Shape 98"/>
          <p:cNvSpPr txBox="1">
            <a:spLocks noGrp="1"/>
          </p:cNvSpPr>
          <p:nvPr>
            <p:ph type="body" idx="1"/>
          </p:nvPr>
        </p:nvSpPr>
        <p:spPr>
          <a:xfrm>
            <a:off x="471900" y="1919075"/>
            <a:ext cx="8222100" cy="2451000"/>
          </a:xfrm>
          <a:prstGeom prst="rect">
            <a:avLst/>
          </a:prstGeom>
        </p:spPr>
        <p:txBody>
          <a:bodyPr lIns="91425" tIns="91425" rIns="91425" bIns="91425" anchor="t" anchorCtr="0">
            <a:noAutofit/>
          </a:bodyPr>
          <a:lstStyle/>
          <a:p>
            <a:pPr marL="228600" lvl="0"/>
            <a:r>
              <a:rPr lang="en" dirty="0"/>
              <a:t>Quiz: on the slips provided, write your name, today’s date and </a:t>
            </a:r>
            <a:r>
              <a:rPr lang="en-US" dirty="0" smtClean="0"/>
              <a:t>correct the error in the following code snippet so that the lines will print to the screen:</a:t>
            </a:r>
            <a:r>
              <a:rPr lang="en" dirty="0" smtClean="0"/>
              <a:t> </a:t>
            </a:r>
            <a:r>
              <a:rPr lang="en-US" dirty="0" smtClean="0"/>
              <a:t>(10 classwork points</a:t>
            </a:r>
            <a:r>
              <a:rPr lang="en-US" dirty="0"/>
              <a:t>)</a:t>
            </a:r>
            <a:r>
              <a:rPr lang="en" dirty="0"/>
              <a:t>:</a:t>
            </a:r>
          </a:p>
          <a:p>
            <a:pPr marL="1028700" lvl="1" indent="-342900">
              <a:buFont typeface="+mj-lt"/>
              <a:buAutoNum type="arabicPeriod"/>
            </a:pPr>
            <a:r>
              <a:rPr lang="en" dirty="0"/>
              <a:t>&lt;h1</a:t>
            </a:r>
            <a:r>
              <a:rPr lang="en" dirty="0" smtClean="0"/>
              <a:t>&gt;</a:t>
            </a:r>
            <a:r>
              <a:rPr lang="en-US" dirty="0"/>
              <a:t> </a:t>
            </a:r>
            <a:r>
              <a:rPr lang="en-US" dirty="0" smtClean="0"/>
              <a:t>My Resume</a:t>
            </a:r>
          </a:p>
          <a:p>
            <a:pPr marL="1028700" lvl="1" indent="-342900">
              <a:buFont typeface="+mj-lt"/>
              <a:buAutoNum type="arabicPeriod"/>
            </a:pPr>
            <a:r>
              <a:rPr lang="en-US" dirty="0" smtClean="0"/>
              <a:t>5898 Lancaster Avenue &lt;/p&gt;</a:t>
            </a:r>
            <a:endParaRPr lang="en" dirty="0"/>
          </a:p>
        </p:txBody>
      </p:sp>
    </p:spTree>
    <p:extLst>
      <p:ext uri="{BB962C8B-B14F-4D97-AF65-F5344CB8AC3E}">
        <p14:creationId xmlns:p14="http://schemas.microsoft.com/office/powerpoint/2010/main" val="632142151"/>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US" dirty="0"/>
              <a:t>September </a:t>
            </a:r>
            <a:r>
              <a:rPr lang="en-US" dirty="0" smtClean="0"/>
              <a:t>11-12</a:t>
            </a:r>
            <a:r>
              <a:rPr lang="en" dirty="0" smtClean="0"/>
              <a:t>, 201</a:t>
            </a:r>
            <a:r>
              <a:rPr lang="en-US" dirty="0" smtClean="0"/>
              <a:t>7</a:t>
            </a:r>
            <a:r>
              <a:rPr lang="en" dirty="0" smtClean="0"/>
              <a:t>: </a:t>
            </a:r>
            <a:r>
              <a:rPr lang="en" dirty="0"/>
              <a:t>Text Emphasis</a:t>
            </a:r>
          </a:p>
        </p:txBody>
      </p:sp>
      <p:sp>
        <p:nvSpPr>
          <p:cNvPr id="104" name="Shape 104"/>
          <p:cNvSpPr txBox="1">
            <a:spLocks noGrp="1"/>
          </p:cNvSpPr>
          <p:nvPr>
            <p:ph type="body" idx="1"/>
          </p:nvPr>
        </p:nvSpPr>
        <p:spPr>
          <a:xfrm>
            <a:off x="471900" y="1919075"/>
            <a:ext cx="8222100" cy="3109800"/>
          </a:xfrm>
          <a:prstGeom prst="rect">
            <a:avLst/>
          </a:prstGeom>
        </p:spPr>
        <p:txBody>
          <a:bodyPr lIns="91425" tIns="91425" rIns="91425" bIns="91425" anchor="t" anchorCtr="0">
            <a:noAutofit/>
          </a:bodyPr>
          <a:lstStyle/>
          <a:p>
            <a:pPr lvl="0" rtl="0">
              <a:spcBef>
                <a:spcPts val="0"/>
              </a:spcBef>
              <a:spcAft>
                <a:spcPts val="400"/>
              </a:spcAft>
              <a:buNone/>
            </a:pPr>
            <a:r>
              <a:rPr lang="en" dirty="0"/>
              <a:t>Objective: the students will be able to use the &lt;strong&gt; and &lt;em&gt; tags to boldface and italicize text in order to </a:t>
            </a:r>
            <a:r>
              <a:rPr lang="en-US" dirty="0" smtClean="0"/>
              <a:t>draft a resume</a:t>
            </a:r>
            <a:r>
              <a:rPr lang="en" dirty="0" smtClean="0"/>
              <a:t>.</a:t>
            </a:r>
            <a:endParaRPr lang="en" dirty="0"/>
          </a:p>
          <a:p>
            <a:pPr marL="457200" lvl="0" indent="-228600" rtl="0">
              <a:spcBef>
                <a:spcPts val="0"/>
              </a:spcBef>
              <a:spcAft>
                <a:spcPts val="400"/>
              </a:spcAft>
            </a:pPr>
            <a:r>
              <a:rPr lang="en" dirty="0"/>
              <a:t>Direct Instruction: boldfacing &lt;strong&gt;, italicizing &lt;em&gt;, bullets &lt;ul&gt; and numbered lists &lt;li&gt;</a:t>
            </a:r>
          </a:p>
          <a:p>
            <a:pPr marL="457200" lvl="0" indent="-228600" rtl="0">
              <a:spcBef>
                <a:spcPts val="0"/>
              </a:spcBef>
              <a:spcAft>
                <a:spcPts val="400"/>
              </a:spcAft>
            </a:pPr>
            <a:r>
              <a:rPr lang="en" dirty="0"/>
              <a:t>Guided Practice: “...you can learn…” challenge</a:t>
            </a:r>
          </a:p>
          <a:p>
            <a:pPr marL="457200" lvl="0" indent="-228600" rtl="0">
              <a:spcBef>
                <a:spcPts val="0"/>
              </a:spcBef>
              <a:spcAft>
                <a:spcPts val="400"/>
              </a:spcAft>
            </a:pPr>
            <a:r>
              <a:rPr lang="en" dirty="0"/>
              <a:t>Cooperative Practice: open Notepad and type “This is bold text and this is italics.”  Use the appropriate tags to boldface the word “boldface” in the sentence and italicize “italics”.  Save the file on the desktop using the html extension and open it in a browser to verify the formatting.</a:t>
            </a: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dirty="0"/>
              <a:t>Homework: due </a:t>
            </a:r>
            <a:r>
              <a:rPr lang="en-US" dirty="0" smtClean="0"/>
              <a:t>September 18, 2017</a:t>
            </a:r>
            <a:endParaRPr lang="en" dirty="0"/>
          </a:p>
        </p:txBody>
      </p:sp>
      <p:sp>
        <p:nvSpPr>
          <p:cNvPr id="110" name="Shape 110"/>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lvl="0" rtl="0">
              <a:spcBef>
                <a:spcPts val="0"/>
              </a:spcBef>
              <a:buNone/>
            </a:pPr>
            <a:r>
              <a:rPr lang="en" dirty="0"/>
              <a:t>In a text file, type a list of any 5 items.  Apply the appropriate markup tags so that the items appear as a bulleted list when opened in a web browser.  Save it as an HTML file on a flash drive or in your Google Drive account.  During tomorrow’s Do Now, I will ask you to open these files in a browser so that I can inspect (10 homework points).</a:t>
            </a:r>
          </a:p>
        </p:txBody>
      </p:sp>
    </p:spTree>
    <p:extLst>
      <p:ext uri="{BB962C8B-B14F-4D97-AF65-F5344CB8AC3E}">
        <p14:creationId xmlns:p14="http://schemas.microsoft.com/office/powerpoint/2010/main" val="368207579"/>
      </p:ext>
    </p:extLst>
  </p:cSld>
  <p:clrMapOvr>
    <a:masterClrMapping/>
  </p:clrMapOvr>
  <p:transition spd="slow">
    <p:fade/>
  </p:transition>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1332</TotalTime>
  <Words>3072</Words>
  <Application>Microsoft Macintosh PowerPoint</Application>
  <PresentationFormat>On-screen Show (16:9)</PresentationFormat>
  <Paragraphs>218</Paragraphs>
  <Slides>44</Slides>
  <Notes>41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Roboto</vt:lpstr>
      <vt:lpstr>Times New Roman</vt:lpstr>
      <vt:lpstr>Wingdings</vt:lpstr>
      <vt:lpstr>Arial</vt:lpstr>
      <vt:lpstr>material</vt:lpstr>
      <vt:lpstr>Intro. To HTML and CSS</vt:lpstr>
      <vt:lpstr>Do Now #1: September 7, 2017</vt:lpstr>
      <vt:lpstr>Do Now #2: September 7, 2017</vt:lpstr>
      <vt:lpstr>September 7, 2017: Basic HTML Tags</vt:lpstr>
      <vt:lpstr>Homework: due Sept. 8</vt:lpstr>
      <vt:lpstr>Do Now: September 8, 2017</vt:lpstr>
      <vt:lpstr>Do Now: September 11-12, 2017</vt:lpstr>
      <vt:lpstr>September 11-12, 2017: Text Emphasis</vt:lpstr>
      <vt:lpstr>Homework: due September 18, 2017</vt:lpstr>
      <vt:lpstr>Do Now: September 13-14, 2017</vt:lpstr>
      <vt:lpstr>September 13-18, 2017: Resumes</vt:lpstr>
      <vt:lpstr>September 13 and 18, 2017: Images and Lists</vt:lpstr>
      <vt:lpstr>Do Now: September 19, 2017</vt:lpstr>
      <vt:lpstr>Do Now: September 19 and 20, 2017</vt:lpstr>
      <vt:lpstr>September 19 and 20, 2017: HTML Page Project</vt:lpstr>
      <vt:lpstr>Do Now: September 25 and 26, 2017</vt:lpstr>
      <vt:lpstr>September 25 and 26, 2017: Links</vt:lpstr>
      <vt:lpstr>Do Now: September 27, 2017</vt:lpstr>
      <vt:lpstr>Do Now: September 28, 2017</vt:lpstr>
      <vt:lpstr>September 27 and 28, 2016: Tables</vt:lpstr>
      <vt:lpstr>Do Now: September 29, 2017</vt:lpstr>
      <vt:lpstr>September 29 - October 4, 2017: Recipe Book</vt:lpstr>
      <vt:lpstr>Do Now: October 5 &amp; 6, 2017</vt:lpstr>
      <vt:lpstr>October 5 &amp; 6, 2017: Tag Selection</vt:lpstr>
      <vt:lpstr>Do Now: October 9-10, 2017</vt:lpstr>
      <vt:lpstr>October 9 &amp; 10, 2017: Classes and Class Operators</vt:lpstr>
      <vt:lpstr>Do Now: October 11 and 12, 2017</vt:lpstr>
      <vt:lpstr>Do Now: October 13 and 17, 2017</vt:lpstr>
      <vt:lpstr>October 11-17, 2017: C.S.S. Project</vt:lpstr>
      <vt:lpstr>Do Now: October 18, 2017</vt:lpstr>
      <vt:lpstr>Do Now: October 19, 2017</vt:lpstr>
      <vt:lpstr>October 18 and 19, 2017: Font and Table Properties</vt:lpstr>
      <vt:lpstr>October 18, 2017: Font Sizes</vt:lpstr>
      <vt:lpstr>October 19, 2017: Font and Table Properties</vt:lpstr>
      <vt:lpstr>Do Now: October 20 and 23, 2017</vt:lpstr>
      <vt:lpstr>October 20 and 23, 2017: Font Styles</vt:lpstr>
      <vt:lpstr>Do Now: October 24 and 25, 2017</vt:lpstr>
      <vt:lpstr>October 24 and 25, 2017: Font Styles</vt:lpstr>
      <vt:lpstr>Do Now: October 26 and 27, 2017</vt:lpstr>
      <vt:lpstr>Sample Project Screenshots</vt:lpstr>
      <vt:lpstr>Do Now: October 30 and 31, 2017</vt:lpstr>
      <vt:lpstr>Do Now: November 1 and 2, 2017</vt:lpstr>
      <vt:lpstr>Do Now: November 3, 2017</vt:lpstr>
      <vt:lpstr>October 26-November 9, 2017: Blog Project</vt:lpstr>
    </vt:vector>
  </TitlesOfParts>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HTML and CSS</dc:title>
  <dc:creator>Teacher</dc:creator>
  <cp:lastModifiedBy>Microsoft Office User</cp:lastModifiedBy>
  <cp:revision>125</cp:revision>
  <dcterms:modified xsi:type="dcterms:W3CDTF">2017-10-29T15:05:05Z</dcterms:modified>
</cp:coreProperties>
</file>